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Default Extension="ppt" ContentType="application/vnd.ms-powerpoint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8" r:id="rId3"/>
    <p:sldId id="259" r:id="rId4"/>
    <p:sldId id="279" r:id="rId5"/>
    <p:sldId id="313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12" r:id="rId15"/>
    <p:sldId id="308" r:id="rId16"/>
    <p:sldId id="307" r:id="rId17"/>
    <p:sldId id="309" r:id="rId18"/>
    <p:sldId id="310" r:id="rId19"/>
    <p:sldId id="311" r:id="rId20"/>
    <p:sldId id="314" r:id="rId21"/>
    <p:sldId id="280" r:id="rId22"/>
    <p:sldId id="305" r:id="rId23"/>
    <p:sldId id="315" r:id="rId24"/>
    <p:sldId id="316" r:id="rId25"/>
    <p:sldId id="317" r:id="rId26"/>
    <p:sldId id="318" r:id="rId27"/>
    <p:sldId id="319" r:id="rId28"/>
    <p:sldId id="281" r:id="rId29"/>
    <p:sldId id="283" r:id="rId30"/>
    <p:sldId id="320" r:id="rId31"/>
    <p:sldId id="282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1008A8"/>
    <a:srgbClr val="FFFF00"/>
    <a:srgbClr val="0000FF"/>
    <a:srgbClr val="3366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7" autoAdjust="0"/>
  </p:normalViewPr>
  <p:slideViewPr>
    <p:cSldViewPr>
      <p:cViewPr>
        <p:scale>
          <a:sx n="51" d="100"/>
          <a:sy n="51" d="100"/>
        </p:scale>
        <p:origin x="-1068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3486F-9694-4C4F-B964-6550CBF034AF}" type="datetimeFigureOut">
              <a:rPr lang="es-MX"/>
              <a:pPr>
                <a:defRPr/>
              </a:pPr>
              <a:t>20/07/2010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2D60D67-F31E-4289-852C-249C79012A1E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8E05009-6CFD-44D4-9835-D80A929A7F88}" type="datetimeFigureOut">
              <a:rPr lang="es-ES"/>
              <a:pPr>
                <a:defRPr/>
              </a:pPr>
              <a:t>20/07/2010</a:t>
            </a:fld>
            <a:endParaRPr lang="es-ES" dirty="0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0547907D-6E12-4999-B312-0D7ACB3587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44924-1040-4AC6-A2F6-C38647FF290A}" type="slidenum">
              <a:rPr lang="es-ES" smtClean="0"/>
              <a:pPr>
                <a:defRPr/>
              </a:pPr>
              <a:t>1</a:t>
            </a:fld>
            <a:endParaRPr lang="es-E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1CE8FC-25DE-4B4E-B685-9C59416F034D}" type="slidenum">
              <a:rPr lang="es-ES" smtClean="0"/>
              <a:pPr>
                <a:defRPr/>
              </a:pPr>
              <a:t>10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A3A168-83D6-4FAE-B66E-08919B6A9A5E}" type="slidenum">
              <a:rPr lang="es-ES" smtClean="0"/>
              <a:pPr>
                <a:defRPr/>
              </a:pPr>
              <a:t>11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069CF5-A48D-4F85-9771-6856360762C5}" type="slidenum">
              <a:rPr lang="es-ES" smtClean="0"/>
              <a:pPr>
                <a:defRPr/>
              </a:pPr>
              <a:t>12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DE2970-04C8-4609-A325-BF236A6526CC}" type="slidenum">
              <a:rPr lang="es-ES" smtClean="0"/>
              <a:pPr>
                <a:defRPr/>
              </a:pPr>
              <a:t>13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26F985-8C89-4E8A-AF9A-68E54C96D587}" type="slidenum">
              <a:rPr lang="es-ES" smtClean="0"/>
              <a:pPr>
                <a:defRPr/>
              </a:pPr>
              <a:t>14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D833ED-27CE-4C49-9ED1-8B6BE3698D73}" type="slidenum">
              <a:rPr lang="es-ES" smtClean="0"/>
              <a:pPr>
                <a:defRPr/>
              </a:pPr>
              <a:t>15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5A403B-500B-414E-AA52-8D84F78F4FC3}" type="slidenum">
              <a:rPr lang="es-ES" smtClean="0"/>
              <a:pPr>
                <a:defRPr/>
              </a:pPr>
              <a:t>16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081EE-45CA-421A-BFD1-9C75F78E78AF}" type="slidenum">
              <a:rPr lang="es-ES" smtClean="0"/>
              <a:pPr>
                <a:defRPr/>
              </a:pPr>
              <a:t>17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7176D-17E3-4AD3-874A-BCC04AB69AFC}" type="slidenum">
              <a:rPr lang="es-ES" smtClean="0"/>
              <a:pPr>
                <a:defRPr/>
              </a:pPr>
              <a:t>18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2E92A-FF8C-4CA2-8CE1-E200A61C9F1D}" type="slidenum">
              <a:rPr lang="es-ES" smtClean="0"/>
              <a:pPr>
                <a:defRPr/>
              </a:pPr>
              <a:t>19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E76948-6BDD-4EF6-A6FE-611ED6A16E2E}" type="slidenum">
              <a:rPr lang="es-ES" smtClean="0"/>
              <a:pPr>
                <a:defRPr/>
              </a:pPr>
              <a:t>2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0C2380-DDBE-4826-99D0-0D599AF6D14D}" type="slidenum">
              <a:rPr lang="es-ES" smtClean="0"/>
              <a:pPr>
                <a:defRPr/>
              </a:pPr>
              <a:t>20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3B6972-6E9C-47FF-BF28-8B0097107D4B}" type="slidenum">
              <a:rPr lang="es-ES" smtClean="0"/>
              <a:pPr>
                <a:defRPr/>
              </a:pPr>
              <a:t>21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DF9AF4-2403-4076-A628-99477DF29BB5}" type="slidenum">
              <a:rPr lang="es-ES" smtClean="0"/>
              <a:pPr>
                <a:defRPr/>
              </a:pPr>
              <a:t>22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D69CA9-689C-43E2-B896-A472FE779010}" type="slidenum">
              <a:rPr lang="es-ES" smtClean="0"/>
              <a:pPr>
                <a:defRPr/>
              </a:pPr>
              <a:t>23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9EDA07-CB37-4F4C-BCD0-5206DDEB5657}" type="slidenum">
              <a:rPr lang="es-ES" smtClean="0"/>
              <a:pPr>
                <a:defRPr/>
              </a:pPr>
              <a:t>24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8E2F0-EC6C-4E65-97E7-31A44971CBAE}" type="slidenum">
              <a:rPr lang="es-ES" smtClean="0"/>
              <a:pPr>
                <a:defRPr/>
              </a:pPr>
              <a:t>25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76E7A2-D518-4D4D-AE36-87C3C94FEE79}" type="slidenum">
              <a:rPr lang="es-ES" smtClean="0"/>
              <a:pPr>
                <a:defRPr/>
              </a:pPr>
              <a:t>26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7475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1FC2A1-85E0-46A2-8630-415F17ADB00D}" type="slidenum">
              <a:rPr lang="es-ES" smtClean="0"/>
              <a:pPr>
                <a:defRPr/>
              </a:pPr>
              <a:t>27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74CF77-C0D8-4DEE-9C4B-AC738A2A888B}" type="slidenum">
              <a:rPr lang="es-ES" smtClean="0"/>
              <a:pPr>
                <a:defRPr/>
              </a:pPr>
              <a:t>28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CA312F-60CB-4808-8537-0E47084B9B2F}" type="slidenum">
              <a:rPr lang="es-ES" smtClean="0"/>
              <a:pPr>
                <a:defRPr/>
              </a:pPr>
              <a:t>29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7CD8DE-12E9-4E02-B98F-68C63906927B}" type="slidenum">
              <a:rPr lang="es-ES" smtClean="0"/>
              <a:pPr>
                <a:defRPr/>
              </a:pPr>
              <a:t>3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F32EC0-BCE1-4413-9A82-82F7D1C5ABD9}" type="slidenum">
              <a:rPr lang="es-ES" smtClean="0"/>
              <a:pPr>
                <a:defRPr/>
              </a:pPr>
              <a:t>30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F201FD-184D-4B75-AE40-D94E07FBEEFD}" type="slidenum">
              <a:rPr lang="es-ES" smtClean="0"/>
              <a:pPr>
                <a:defRPr/>
              </a:pPr>
              <a:t>31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F791B3-5D5E-4D15-AC8E-BD1CD8F5971B}" type="slidenum">
              <a:rPr lang="es-ES" smtClean="0"/>
              <a:pPr>
                <a:defRPr/>
              </a:pPr>
              <a:t>32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87B49-D469-4C68-A9DD-4842299B9223}" type="slidenum">
              <a:rPr lang="es-ES" smtClean="0"/>
              <a:pPr>
                <a:defRPr/>
              </a:pPr>
              <a:t>33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266F2B-979C-48DD-A3FB-966B5B67DFA9}" type="slidenum">
              <a:rPr lang="es-ES" smtClean="0"/>
              <a:pPr>
                <a:defRPr/>
              </a:pPr>
              <a:t>34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8294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008B7-4D12-403F-BEDF-6FA1FEBCE6E9}" type="slidenum">
              <a:rPr lang="es-ES" smtClean="0"/>
              <a:pPr>
                <a:defRPr/>
              </a:pPr>
              <a:t>35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8397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9E535D-33F2-410D-8E03-23400CA5768E}" type="slidenum">
              <a:rPr lang="es-ES" smtClean="0"/>
              <a:pPr>
                <a:defRPr/>
              </a:pPr>
              <a:t>36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8499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F4ACB8-D38C-4605-BAB9-DD0C09753868}" type="slidenum">
              <a:rPr lang="es-ES" smtClean="0"/>
              <a:pPr>
                <a:defRPr/>
              </a:pPr>
              <a:t>37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8602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5B59A4-4E51-431F-ABE6-1C040AAFB73D}" type="slidenum">
              <a:rPr lang="es-ES" smtClean="0"/>
              <a:pPr>
                <a:defRPr/>
              </a:pPr>
              <a:t>38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8704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71FC1A-72D5-4026-B0A2-8581A1E923B9}" type="slidenum">
              <a:rPr lang="es-ES" smtClean="0"/>
              <a:pPr>
                <a:defRPr/>
              </a:pPr>
              <a:t>39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ED0503-D516-4AEB-A806-017FB1BA5585}" type="slidenum">
              <a:rPr lang="es-ES" smtClean="0"/>
              <a:pPr>
                <a:defRPr/>
              </a:pPr>
              <a:t>4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8806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3DED2D-83BF-409F-ABFC-DAE1E9E7D3CB}" type="slidenum">
              <a:rPr lang="es-ES" smtClean="0"/>
              <a:pPr>
                <a:defRPr/>
              </a:pPr>
              <a:t>40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8909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9CBF55-3602-4E33-9C1F-C9C66C5CE65E}" type="slidenum">
              <a:rPr lang="es-ES" smtClean="0"/>
              <a:pPr>
                <a:defRPr/>
              </a:pPr>
              <a:t>41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9011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62600-BB44-44AE-AFA9-E48280E6DB6E}" type="slidenum">
              <a:rPr lang="es-ES" smtClean="0"/>
              <a:pPr>
                <a:defRPr/>
              </a:pPr>
              <a:t>42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9114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32357C-6ADD-401E-AD5B-1E297EABBE26}" type="slidenum">
              <a:rPr lang="es-ES" smtClean="0"/>
              <a:pPr>
                <a:defRPr/>
              </a:pPr>
              <a:t>43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08B9E5-C1AE-463E-93C4-C4D759D61E43}" type="slidenum">
              <a:rPr lang="es-ES" smtClean="0"/>
              <a:pPr>
                <a:defRPr/>
              </a:pPr>
              <a:t>44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6D92EE-8D73-4308-A65E-11F931DCC349}" type="slidenum">
              <a:rPr lang="es-ES" smtClean="0"/>
              <a:pPr>
                <a:defRPr/>
              </a:pPr>
              <a:t>5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E56308-1236-4FD3-94F4-E88A83838AD9}" type="slidenum">
              <a:rPr lang="es-ES" smtClean="0"/>
              <a:pPr>
                <a:defRPr/>
              </a:pPr>
              <a:t>6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1CED0-E449-4550-B4C0-37512BE541AB}" type="slidenum">
              <a:rPr lang="es-ES" smtClean="0"/>
              <a:pPr>
                <a:defRPr/>
              </a:pPr>
              <a:t>7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D26FE2-2DB4-4D4D-91B6-8635F0EF6654}" type="slidenum">
              <a:rPr lang="es-ES" smtClean="0"/>
              <a:pPr>
                <a:defRPr/>
              </a:pPr>
              <a:t>8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323C5-E822-448C-A14F-C1B6E5BC1A3F}" type="slidenum">
              <a:rPr lang="es-ES" smtClean="0"/>
              <a:pPr>
                <a:defRPr/>
              </a:pPr>
              <a:t>9</a:t>
            </a:fld>
            <a:endParaRPr lang="es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91C79-34BD-4D9D-BA56-D36B34B05174}" type="datetimeFigureOut">
              <a:rPr lang="es-ES"/>
              <a:pPr>
                <a:defRPr/>
              </a:pPr>
              <a:t>20/07/2010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C847-1E44-4407-B800-A0D2636571C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DAB97-7B53-4E8F-9950-154FAC71988A}" type="datetimeFigureOut">
              <a:rPr lang="es-ES"/>
              <a:pPr>
                <a:defRPr/>
              </a:pPr>
              <a:t>20/07/2010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D0004-600D-4F57-B72E-1A5887BEC88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A7651-9B69-4836-B574-B32C9278DE3B}" type="datetimeFigureOut">
              <a:rPr lang="es-ES"/>
              <a:pPr>
                <a:defRPr/>
              </a:pPr>
              <a:t>20/07/2010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BDA63-A39A-458F-8521-AC696B24182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745BE-EA9C-42FD-8DF1-008CA0CB802E}" type="datetimeFigureOut">
              <a:rPr lang="es-ES"/>
              <a:pPr>
                <a:defRPr/>
              </a:pPr>
              <a:t>20/07/2010</a:t>
            </a:fld>
            <a:endParaRPr lang="es-E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85A1-6AD8-4EB8-8FFF-F959E8E0A5D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AFC53-CB61-4B64-B0BA-E3E73E3FED87}" type="datetimeFigureOut">
              <a:rPr lang="es-ES"/>
              <a:pPr>
                <a:defRPr/>
              </a:pPr>
              <a:t>20/07/2010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EBB7B-D8CA-4270-AE2E-5665D7E6D16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DE524-F43D-423E-97B3-3BB01F852B14}" type="datetimeFigureOut">
              <a:rPr lang="es-ES"/>
              <a:pPr>
                <a:defRPr/>
              </a:pPr>
              <a:t>20/07/2010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8F83-E9E1-47D4-90F5-71F588224FE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28F8B-BFDE-4C66-B74C-A7D5A498C5C2}" type="datetimeFigureOut">
              <a:rPr lang="es-ES"/>
              <a:pPr>
                <a:defRPr/>
              </a:pPr>
              <a:t>20/07/2010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24A7C-650A-4F21-A3AA-BDC72571560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256D3-7BC1-4850-AE01-44AF7449BD4D}" type="datetimeFigureOut">
              <a:rPr lang="es-ES"/>
              <a:pPr>
                <a:defRPr/>
              </a:pPr>
              <a:t>20/07/2010</a:t>
            </a:fld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E65A-D5F9-4076-8885-8C067D9FAA9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94839-EB51-4E18-B1BC-E48958896CC4}" type="datetimeFigureOut">
              <a:rPr lang="es-ES"/>
              <a:pPr>
                <a:defRPr/>
              </a:pPr>
              <a:t>20/07/2010</a:t>
            </a:fld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7FE87-9F3E-4300-AC97-505B2B7F4E0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A3B3C-8E38-4E3B-B94C-4374D0CAFE5F}" type="datetimeFigureOut">
              <a:rPr lang="es-ES"/>
              <a:pPr>
                <a:defRPr/>
              </a:pPr>
              <a:t>20/07/2010</a:t>
            </a:fld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82A0D-60F2-424C-8B23-74882AEF721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3E5FC-A51F-437E-B320-98B6D53526DB}" type="datetimeFigureOut">
              <a:rPr lang="es-ES"/>
              <a:pPr>
                <a:defRPr/>
              </a:pPr>
              <a:t>20/07/2010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E9429-B9C5-4AB7-A79B-33F692870B2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6C883-F5ED-48D9-93A7-E7A39C108355}" type="datetimeFigureOut">
              <a:rPr lang="es-ES"/>
              <a:pPr>
                <a:defRPr/>
              </a:pPr>
              <a:t>20/07/2010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EEF0-2626-48BB-B56E-E624D7A8B16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0871AA1F-4104-40E2-BD8A-C92A9D271F3A}" type="datetimeFigureOut">
              <a:rPr lang="es-ES"/>
              <a:pPr>
                <a:defRPr/>
              </a:pPr>
              <a:t>20/07/2010</a:t>
            </a:fld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E5C58F0-B746-4246-8DCA-5E0B1F36FC9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9.pp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10.ppt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11.ppt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12.ppt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13.ppt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14.pp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15.ppt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16.ppt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17.ppt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18.pp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1.pp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19.ppt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.emf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20.ppt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21.ppt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22.ppt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23.ppt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24.ppt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25.ppt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26.ppt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27.ppt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.emf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28.pp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2.ppt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29.ppt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30.ppt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.emf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31.ppt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5.emf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32.ppt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33.ppt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8.emf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34.ppt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9.png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35.ppt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1.emf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36.ppt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3.jpeg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37.ppt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4.emf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38.ppt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3.ppt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6.emf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39.ppt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8.jpeg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40.ppt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9.jpeg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41.ppt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42.ppt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30.emf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43.pp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4.pp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5.pp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6.pp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7.ppt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jpeg"/><Relationship Id="rId4" Type="http://schemas.openxmlformats.org/officeDocument/2006/relationships/oleObject" Target="../embeddings/Presentaci_n_de_Microsoft_Office_PowerPoint_97-20038.pp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portada CENALTEC_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7" descr="http://www.cohertal.com/imgs/i_metrolog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285750"/>
            <a:ext cx="399097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9" descr="http://www.cdi.org.pe/envios/C_Setiembre_2008/imagenes/metrolog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85875"/>
            <a:ext cx="485775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9218" name="Presentación" r:id="rId4" imgW="4571831" imgH="3428876" progId="PowerPoint.Show.8">
              <p:embed/>
            </p:oleObj>
          </a:graphicData>
        </a:graphic>
      </p:graphicFrame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4313" y="207963"/>
            <a:ext cx="73580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3200" dirty="0">
                <a:latin typeface="+mj-lt"/>
                <a:cs typeface="+mn-cs"/>
              </a:rPr>
              <a:t>Ejercicios de Calibradores Vernier de Escala</a:t>
            </a:r>
            <a:endParaRPr lang="es-ES" sz="3200" dirty="0">
              <a:latin typeface="+mj-lt"/>
              <a:cs typeface="+mn-cs"/>
            </a:endParaRPr>
          </a:p>
        </p:txBody>
      </p:sp>
      <p:pic>
        <p:nvPicPr>
          <p:cNvPr id="9220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 rot="10800000" flipH="1">
            <a:off x="642938" y="2447925"/>
            <a:ext cx="8072437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2036763" y="2768600"/>
            <a:ext cx="642938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22867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24" name="65 CuadroTexto"/>
          <p:cNvSpPr txBox="1">
            <a:spLocks noChangeArrowheads="1"/>
          </p:cNvSpPr>
          <p:nvPr/>
        </p:nvSpPr>
        <p:spPr bwMode="auto">
          <a:xfrm>
            <a:off x="2144713" y="3008313"/>
            <a:ext cx="2857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400" b="1">
                <a:latin typeface="Calibri" pitchFamily="34" charset="0"/>
              </a:rPr>
              <a:t>3</a:t>
            </a:r>
            <a:endParaRPr lang="es-ES" sz="4400" b="1">
              <a:latin typeface="Calibri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 rot="5400000">
            <a:off x="2429669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257254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>
            <a:off x="2609057" y="276939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rot="5400000">
            <a:off x="28582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>
            <a:off x="3002756" y="266144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314563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5400000">
            <a:off x="3182144" y="276939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32" name="97 CuadroTexto"/>
          <p:cNvSpPr txBox="1">
            <a:spLocks noChangeArrowheads="1"/>
          </p:cNvSpPr>
          <p:nvPr/>
        </p:nvSpPr>
        <p:spPr bwMode="auto">
          <a:xfrm>
            <a:off x="3359150" y="30194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2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457438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5400000">
            <a:off x="4715669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rot="5400000">
            <a:off x="485854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 rot="5400000">
            <a:off x="965200" y="2146300"/>
            <a:ext cx="642938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rot="5400000">
            <a:off x="1642269" y="2256632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rot="5400000">
            <a:off x="2213769" y="2256632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rot="5400000">
            <a:off x="1356519" y="2256632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rot="5400000">
            <a:off x="1928019" y="2256632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rot="5400000">
            <a:off x="2395537" y="2154238"/>
            <a:ext cx="633413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42" name="146 CuadroTexto"/>
          <p:cNvSpPr txBox="1">
            <a:spLocks noChangeArrowheads="1"/>
          </p:cNvSpPr>
          <p:nvPr/>
        </p:nvSpPr>
        <p:spPr bwMode="auto">
          <a:xfrm>
            <a:off x="1143000" y="1428750"/>
            <a:ext cx="249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1">
                <a:solidFill>
                  <a:srgbClr val="00B050"/>
                </a:solidFill>
                <a:latin typeface="Calibri" pitchFamily="34" charset="0"/>
              </a:rPr>
              <a:t>0</a:t>
            </a:r>
            <a:endParaRPr lang="es-ES" sz="2400" b="1">
              <a:solidFill>
                <a:srgbClr val="00B050"/>
              </a:solidFill>
              <a:latin typeface="Calibri" pitchFamily="34" charset="0"/>
            </a:endParaRPr>
          </a:p>
        </p:txBody>
      </p:sp>
      <p:cxnSp>
        <p:nvCxnSpPr>
          <p:cNvPr id="51" name="50 Conector recto"/>
          <p:cNvCxnSpPr/>
          <p:nvPr/>
        </p:nvCxnSpPr>
        <p:spPr>
          <a:xfrm rot="5400000">
            <a:off x="3071019" y="2266157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rot="5400000">
            <a:off x="3645694" y="226456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rot="5400000">
            <a:off x="2785269" y="2266157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 rot="5400000">
            <a:off x="3359944" y="226456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 rot="5400000">
            <a:off x="3827462" y="2163763"/>
            <a:ext cx="633413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 rot="5400000">
            <a:off x="4499769" y="2256632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 rot="5400000">
            <a:off x="4215606" y="2256632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 rot="5400000">
            <a:off x="4785519" y="2256632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51" name="208 CuadroTexto"/>
          <p:cNvSpPr txBox="1">
            <a:spLocks noChangeArrowheads="1"/>
          </p:cNvSpPr>
          <p:nvPr/>
        </p:nvSpPr>
        <p:spPr bwMode="auto">
          <a:xfrm>
            <a:off x="2571750" y="1436688"/>
            <a:ext cx="333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1">
                <a:solidFill>
                  <a:srgbClr val="00B050"/>
                </a:solidFill>
                <a:latin typeface="Calibri" pitchFamily="34" charset="0"/>
              </a:rPr>
              <a:t>5</a:t>
            </a:r>
            <a:endParaRPr lang="es-ES" sz="24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9252" name="215 CuadroTexto"/>
          <p:cNvSpPr txBox="1">
            <a:spLocks noChangeArrowheads="1"/>
          </p:cNvSpPr>
          <p:nvPr/>
        </p:nvSpPr>
        <p:spPr bwMode="auto">
          <a:xfrm>
            <a:off x="3929063" y="1436688"/>
            <a:ext cx="500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1">
                <a:solidFill>
                  <a:srgbClr val="00B050"/>
                </a:solidFill>
                <a:latin typeface="Calibri" pitchFamily="34" charset="0"/>
              </a:rPr>
              <a:t>10</a:t>
            </a:r>
            <a:endParaRPr lang="es-ES" sz="24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9253" name="87 CuadroTexto"/>
          <p:cNvSpPr txBox="1">
            <a:spLocks noChangeArrowheads="1"/>
          </p:cNvSpPr>
          <p:nvPr/>
        </p:nvSpPr>
        <p:spPr bwMode="auto">
          <a:xfrm>
            <a:off x="1571625" y="4110038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1ª LECTURA =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9254" name="87 CuadroTexto"/>
          <p:cNvSpPr txBox="1">
            <a:spLocks noChangeArrowheads="1"/>
          </p:cNvSpPr>
          <p:nvPr/>
        </p:nvSpPr>
        <p:spPr bwMode="auto">
          <a:xfrm>
            <a:off x="1571625" y="4824413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solidFill>
                  <a:srgbClr val="00B050"/>
                </a:solidFill>
                <a:latin typeface="Calibri" pitchFamily="34" charset="0"/>
              </a:rPr>
              <a:t>2ª LECTURA =</a:t>
            </a:r>
            <a:endParaRPr lang="es-ES" sz="40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9255" name="87 CuadroTexto"/>
          <p:cNvSpPr txBox="1">
            <a:spLocks noChangeArrowheads="1"/>
          </p:cNvSpPr>
          <p:nvPr/>
        </p:nvSpPr>
        <p:spPr bwMode="auto">
          <a:xfrm>
            <a:off x="4786313" y="40005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2 .  8 0 0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9256" name="87 CuadroTexto"/>
          <p:cNvSpPr txBox="1">
            <a:spLocks noChangeArrowheads="1"/>
          </p:cNvSpPr>
          <p:nvPr/>
        </p:nvSpPr>
        <p:spPr bwMode="auto">
          <a:xfrm>
            <a:off x="4786313" y="4745038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   .  0 1 8 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9257" name="87 CuadroTexto"/>
          <p:cNvSpPr txBox="1">
            <a:spLocks noChangeArrowheads="1"/>
          </p:cNvSpPr>
          <p:nvPr/>
        </p:nvSpPr>
        <p:spPr bwMode="auto">
          <a:xfrm>
            <a:off x="785813" y="5649913"/>
            <a:ext cx="3857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LECTURA TOTAL =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9258" name="87 CuadroTexto"/>
          <p:cNvSpPr txBox="1">
            <a:spLocks noChangeArrowheads="1"/>
          </p:cNvSpPr>
          <p:nvPr/>
        </p:nvSpPr>
        <p:spPr bwMode="auto">
          <a:xfrm>
            <a:off x="4572000" y="5643563"/>
            <a:ext cx="2786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 2 .  8 1 8 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106" name="105 Más"/>
          <p:cNvSpPr/>
          <p:nvPr/>
        </p:nvSpPr>
        <p:spPr>
          <a:xfrm>
            <a:off x="4429125" y="4643438"/>
            <a:ext cx="428625" cy="500062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08" name="107 Conector recto"/>
          <p:cNvCxnSpPr/>
          <p:nvPr/>
        </p:nvCxnSpPr>
        <p:spPr>
          <a:xfrm rot="10800000">
            <a:off x="4500563" y="5570538"/>
            <a:ext cx="2786062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rot="5400000">
            <a:off x="3429794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86 Conector recto"/>
          <p:cNvCxnSpPr/>
          <p:nvPr/>
        </p:nvCxnSpPr>
        <p:spPr>
          <a:xfrm rot="5400000">
            <a:off x="3572669" y="26423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 rot="5400000">
            <a:off x="3715544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88 Conector recto"/>
          <p:cNvCxnSpPr/>
          <p:nvPr/>
        </p:nvCxnSpPr>
        <p:spPr>
          <a:xfrm rot="5400000">
            <a:off x="3752057" y="275034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 rot="5400000">
            <a:off x="4001294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 rot="5400000">
            <a:off x="4145756" y="26423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92 Conector recto"/>
          <p:cNvCxnSpPr/>
          <p:nvPr/>
        </p:nvCxnSpPr>
        <p:spPr>
          <a:xfrm rot="5400000">
            <a:off x="4288631" y="26439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 rot="5400000">
            <a:off x="4325144" y="275034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69" name="97 CuadroTexto"/>
          <p:cNvSpPr txBox="1">
            <a:spLocks noChangeArrowheads="1"/>
          </p:cNvSpPr>
          <p:nvPr/>
        </p:nvSpPr>
        <p:spPr bwMode="auto">
          <a:xfrm>
            <a:off x="4502150" y="300037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4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96" name="95 Conector recto"/>
          <p:cNvCxnSpPr/>
          <p:nvPr/>
        </p:nvCxnSpPr>
        <p:spPr>
          <a:xfrm rot="5400000">
            <a:off x="4895850" y="2768600"/>
            <a:ext cx="64293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96 Conector recto"/>
          <p:cNvCxnSpPr/>
          <p:nvPr/>
        </p:nvCxnSpPr>
        <p:spPr>
          <a:xfrm rot="5400000">
            <a:off x="51442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97 Conector recto"/>
          <p:cNvCxnSpPr/>
          <p:nvPr/>
        </p:nvCxnSpPr>
        <p:spPr>
          <a:xfrm rot="5400000">
            <a:off x="5287169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98 Conector recto"/>
          <p:cNvCxnSpPr/>
          <p:nvPr/>
        </p:nvCxnSpPr>
        <p:spPr>
          <a:xfrm rot="5400000">
            <a:off x="543004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99 Conector recto"/>
          <p:cNvCxnSpPr/>
          <p:nvPr/>
        </p:nvCxnSpPr>
        <p:spPr>
          <a:xfrm rot="5400000">
            <a:off x="5466557" y="276939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75" name="87 CuadroTexto"/>
          <p:cNvSpPr txBox="1">
            <a:spLocks noChangeArrowheads="1"/>
          </p:cNvSpPr>
          <p:nvPr/>
        </p:nvSpPr>
        <p:spPr bwMode="auto">
          <a:xfrm>
            <a:off x="5645150" y="303847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6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02" name="101 Conector recto"/>
          <p:cNvCxnSpPr/>
          <p:nvPr/>
        </p:nvCxnSpPr>
        <p:spPr>
          <a:xfrm rot="5400000">
            <a:off x="57157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102 Conector recto"/>
          <p:cNvCxnSpPr/>
          <p:nvPr/>
        </p:nvCxnSpPr>
        <p:spPr>
          <a:xfrm rot="5400000">
            <a:off x="5858669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103 Conector recto"/>
          <p:cNvCxnSpPr/>
          <p:nvPr/>
        </p:nvCxnSpPr>
        <p:spPr>
          <a:xfrm rot="5400000">
            <a:off x="600313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104 Conector recto"/>
          <p:cNvCxnSpPr/>
          <p:nvPr/>
        </p:nvCxnSpPr>
        <p:spPr>
          <a:xfrm rot="5400000">
            <a:off x="6039644" y="2769394"/>
            <a:ext cx="64135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108 Conector recto"/>
          <p:cNvCxnSpPr/>
          <p:nvPr/>
        </p:nvCxnSpPr>
        <p:spPr>
          <a:xfrm rot="5400000">
            <a:off x="743188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109 Conector recto"/>
          <p:cNvCxnSpPr/>
          <p:nvPr/>
        </p:nvCxnSpPr>
        <p:spPr>
          <a:xfrm rot="5400000">
            <a:off x="7573169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rot="5400000">
            <a:off x="771604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111 Conector recto"/>
          <p:cNvCxnSpPr/>
          <p:nvPr/>
        </p:nvCxnSpPr>
        <p:spPr>
          <a:xfrm rot="5400000">
            <a:off x="6287294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112 Conector recto"/>
          <p:cNvCxnSpPr/>
          <p:nvPr/>
        </p:nvCxnSpPr>
        <p:spPr>
          <a:xfrm rot="5400000">
            <a:off x="6430169" y="26423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 rot="5400000">
            <a:off x="6573044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114 Conector recto"/>
          <p:cNvCxnSpPr/>
          <p:nvPr/>
        </p:nvCxnSpPr>
        <p:spPr>
          <a:xfrm rot="5400000">
            <a:off x="6609557" y="275034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87" name="87 CuadroTexto"/>
          <p:cNvSpPr txBox="1">
            <a:spLocks noChangeArrowheads="1"/>
          </p:cNvSpPr>
          <p:nvPr/>
        </p:nvSpPr>
        <p:spPr bwMode="auto">
          <a:xfrm>
            <a:off x="6788150" y="301942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8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17" name="116 Conector recto"/>
          <p:cNvCxnSpPr/>
          <p:nvPr/>
        </p:nvCxnSpPr>
        <p:spPr>
          <a:xfrm rot="5400000">
            <a:off x="6858794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117 Conector recto"/>
          <p:cNvCxnSpPr/>
          <p:nvPr/>
        </p:nvCxnSpPr>
        <p:spPr>
          <a:xfrm rot="5400000">
            <a:off x="7003256" y="26423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118 Conector recto"/>
          <p:cNvCxnSpPr/>
          <p:nvPr/>
        </p:nvCxnSpPr>
        <p:spPr>
          <a:xfrm rot="5400000">
            <a:off x="7146131" y="26439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119 Conector recto"/>
          <p:cNvCxnSpPr/>
          <p:nvPr/>
        </p:nvCxnSpPr>
        <p:spPr>
          <a:xfrm rot="5400000">
            <a:off x="7182644" y="275034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121 Conector recto"/>
          <p:cNvCxnSpPr/>
          <p:nvPr/>
        </p:nvCxnSpPr>
        <p:spPr>
          <a:xfrm rot="5400000">
            <a:off x="7753350" y="2768600"/>
            <a:ext cx="64293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122 Conector recto"/>
          <p:cNvCxnSpPr/>
          <p:nvPr/>
        </p:nvCxnSpPr>
        <p:spPr>
          <a:xfrm rot="5400000">
            <a:off x="80017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94" name="65 CuadroTexto"/>
          <p:cNvSpPr txBox="1">
            <a:spLocks noChangeArrowheads="1"/>
          </p:cNvSpPr>
          <p:nvPr/>
        </p:nvSpPr>
        <p:spPr bwMode="auto">
          <a:xfrm>
            <a:off x="7859713" y="3008313"/>
            <a:ext cx="2857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400" b="1">
                <a:latin typeface="Calibri" pitchFamily="34" charset="0"/>
              </a:rPr>
              <a:t>4</a:t>
            </a:r>
            <a:endParaRPr lang="es-ES" sz="4400" b="1">
              <a:latin typeface="Calibri" pitchFamily="34" charset="0"/>
            </a:endParaRPr>
          </a:p>
        </p:txBody>
      </p:sp>
      <p:cxnSp>
        <p:nvCxnSpPr>
          <p:cNvPr id="125" name="124 Conector recto"/>
          <p:cNvCxnSpPr/>
          <p:nvPr/>
        </p:nvCxnSpPr>
        <p:spPr>
          <a:xfrm rot="5400000">
            <a:off x="8144669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 rot="5400000">
            <a:off x="828754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126 Conector recto"/>
          <p:cNvCxnSpPr/>
          <p:nvPr/>
        </p:nvCxnSpPr>
        <p:spPr>
          <a:xfrm rot="5400000">
            <a:off x="8324057" y="276939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128 Conector recto"/>
          <p:cNvCxnSpPr/>
          <p:nvPr/>
        </p:nvCxnSpPr>
        <p:spPr>
          <a:xfrm rot="5400000">
            <a:off x="572294" y="26820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129 Conector recto"/>
          <p:cNvCxnSpPr/>
          <p:nvPr/>
        </p:nvCxnSpPr>
        <p:spPr>
          <a:xfrm rot="5400000">
            <a:off x="716756" y="26804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130 Conector recto"/>
          <p:cNvCxnSpPr/>
          <p:nvPr/>
        </p:nvCxnSpPr>
        <p:spPr>
          <a:xfrm rot="5400000">
            <a:off x="859631" y="26820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131 Conector recto"/>
          <p:cNvCxnSpPr/>
          <p:nvPr/>
        </p:nvCxnSpPr>
        <p:spPr>
          <a:xfrm rot="5400000">
            <a:off x="896144" y="278844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02" name="97 CuadroTexto"/>
          <p:cNvSpPr txBox="1">
            <a:spLocks noChangeArrowheads="1"/>
          </p:cNvSpPr>
          <p:nvPr/>
        </p:nvSpPr>
        <p:spPr bwMode="auto">
          <a:xfrm>
            <a:off x="1073150" y="303847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8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38" name="137 Conector recto"/>
          <p:cNvCxnSpPr/>
          <p:nvPr/>
        </p:nvCxnSpPr>
        <p:spPr>
          <a:xfrm rot="5400000">
            <a:off x="1143794" y="2663032"/>
            <a:ext cx="4286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138 Conector recto"/>
          <p:cNvCxnSpPr/>
          <p:nvPr/>
        </p:nvCxnSpPr>
        <p:spPr>
          <a:xfrm rot="5400000">
            <a:off x="1286669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139 Conector recto"/>
          <p:cNvCxnSpPr/>
          <p:nvPr/>
        </p:nvCxnSpPr>
        <p:spPr>
          <a:xfrm rot="5400000">
            <a:off x="142954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140 Conector recto"/>
          <p:cNvCxnSpPr/>
          <p:nvPr/>
        </p:nvCxnSpPr>
        <p:spPr>
          <a:xfrm rot="5400000">
            <a:off x="1466057" y="276939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142 Conector recto"/>
          <p:cNvCxnSpPr/>
          <p:nvPr/>
        </p:nvCxnSpPr>
        <p:spPr>
          <a:xfrm rot="5400000">
            <a:off x="17152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143 Conector recto"/>
          <p:cNvCxnSpPr/>
          <p:nvPr/>
        </p:nvCxnSpPr>
        <p:spPr>
          <a:xfrm rot="5400000">
            <a:off x="1859756" y="266144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5" name="144 Conector recto"/>
          <p:cNvCxnSpPr/>
          <p:nvPr/>
        </p:nvCxnSpPr>
        <p:spPr>
          <a:xfrm rot="5400000">
            <a:off x="200263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133 Conector recto"/>
          <p:cNvCxnSpPr/>
          <p:nvPr/>
        </p:nvCxnSpPr>
        <p:spPr>
          <a:xfrm rot="5400000">
            <a:off x="323057" y="2748756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135 Conector recto"/>
          <p:cNvCxnSpPr/>
          <p:nvPr/>
        </p:nvCxnSpPr>
        <p:spPr>
          <a:xfrm rot="5400000">
            <a:off x="5001419" y="226456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136 Conector recto"/>
          <p:cNvCxnSpPr/>
          <p:nvPr/>
        </p:nvCxnSpPr>
        <p:spPr>
          <a:xfrm rot="5400000">
            <a:off x="5113337" y="2163763"/>
            <a:ext cx="633413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147 Conector recto"/>
          <p:cNvCxnSpPr/>
          <p:nvPr/>
        </p:nvCxnSpPr>
        <p:spPr>
          <a:xfrm rot="5400000">
            <a:off x="5785644" y="2256632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148 Conector recto"/>
          <p:cNvCxnSpPr/>
          <p:nvPr/>
        </p:nvCxnSpPr>
        <p:spPr>
          <a:xfrm rot="5400000">
            <a:off x="6357144" y="2256632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149 Conector recto"/>
          <p:cNvCxnSpPr/>
          <p:nvPr/>
        </p:nvCxnSpPr>
        <p:spPr>
          <a:xfrm rot="5400000">
            <a:off x="5501481" y="2256632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150 Conector recto"/>
          <p:cNvCxnSpPr/>
          <p:nvPr/>
        </p:nvCxnSpPr>
        <p:spPr>
          <a:xfrm rot="5400000">
            <a:off x="6142831" y="2256632"/>
            <a:ext cx="42862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151 Conector recto"/>
          <p:cNvCxnSpPr/>
          <p:nvPr/>
        </p:nvCxnSpPr>
        <p:spPr>
          <a:xfrm rot="5400000">
            <a:off x="6540500" y="2154238"/>
            <a:ext cx="633413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" name="152 Conector recto"/>
          <p:cNvCxnSpPr/>
          <p:nvPr/>
        </p:nvCxnSpPr>
        <p:spPr>
          <a:xfrm rot="5400000">
            <a:off x="7214394" y="2256632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153 Conector recto"/>
          <p:cNvCxnSpPr/>
          <p:nvPr/>
        </p:nvCxnSpPr>
        <p:spPr>
          <a:xfrm rot="5400000">
            <a:off x="6928644" y="2256632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20" name="214 CuadroTexto"/>
          <p:cNvSpPr txBox="1">
            <a:spLocks noChangeArrowheads="1"/>
          </p:cNvSpPr>
          <p:nvPr/>
        </p:nvSpPr>
        <p:spPr bwMode="auto">
          <a:xfrm>
            <a:off x="6643688" y="1436688"/>
            <a:ext cx="500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1">
                <a:solidFill>
                  <a:srgbClr val="00B050"/>
                </a:solidFill>
                <a:latin typeface="Calibri" pitchFamily="34" charset="0"/>
              </a:rPr>
              <a:t>20</a:t>
            </a:r>
            <a:endParaRPr lang="es-ES" sz="24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9321" name="215 CuadroTexto"/>
          <p:cNvSpPr txBox="1">
            <a:spLocks noChangeArrowheads="1"/>
          </p:cNvSpPr>
          <p:nvPr/>
        </p:nvSpPr>
        <p:spPr bwMode="auto">
          <a:xfrm>
            <a:off x="5143500" y="1436688"/>
            <a:ext cx="500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1">
                <a:solidFill>
                  <a:srgbClr val="00B050"/>
                </a:solidFill>
                <a:latin typeface="Calibri" pitchFamily="34" charset="0"/>
              </a:rPr>
              <a:t>15</a:t>
            </a:r>
            <a:endParaRPr lang="es-ES" sz="2400" b="1">
              <a:solidFill>
                <a:srgbClr val="00B050"/>
              </a:solidFill>
              <a:latin typeface="Calibri" pitchFamily="34" charset="0"/>
            </a:endParaRPr>
          </a:p>
        </p:txBody>
      </p:sp>
      <p:cxnSp>
        <p:nvCxnSpPr>
          <p:cNvPr id="157" name="156 Conector recto"/>
          <p:cNvCxnSpPr/>
          <p:nvPr/>
        </p:nvCxnSpPr>
        <p:spPr>
          <a:xfrm rot="5400000">
            <a:off x="7501731" y="2285207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8" name="157 Conector recto"/>
          <p:cNvCxnSpPr/>
          <p:nvPr/>
        </p:nvCxnSpPr>
        <p:spPr>
          <a:xfrm rot="5400000">
            <a:off x="7787481" y="2285207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9" name="158 Conector recto"/>
          <p:cNvCxnSpPr/>
          <p:nvPr/>
        </p:nvCxnSpPr>
        <p:spPr>
          <a:xfrm rot="5400000">
            <a:off x="7969250" y="2173288"/>
            <a:ext cx="633413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25" name="214 CuadroTexto"/>
          <p:cNvSpPr txBox="1">
            <a:spLocks noChangeArrowheads="1"/>
          </p:cNvSpPr>
          <p:nvPr/>
        </p:nvSpPr>
        <p:spPr bwMode="auto">
          <a:xfrm>
            <a:off x="8072438" y="1447800"/>
            <a:ext cx="500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1">
                <a:solidFill>
                  <a:srgbClr val="00B050"/>
                </a:solidFill>
                <a:latin typeface="Calibri" pitchFamily="34" charset="0"/>
              </a:rPr>
              <a:t>25</a:t>
            </a:r>
            <a:endParaRPr lang="es-ES" sz="24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61" name="160 Elipse"/>
          <p:cNvSpPr/>
          <p:nvPr/>
        </p:nvSpPr>
        <p:spPr>
          <a:xfrm>
            <a:off x="71438" y="1428750"/>
            <a:ext cx="712787" cy="714375"/>
          </a:xfrm>
          <a:prstGeom prst="ellipse">
            <a:avLst/>
          </a:prstGeom>
          <a:solidFill>
            <a:srgbClr val="1008A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3200" b="1" dirty="0">
                <a:solidFill>
                  <a:schemeClr val="bg1"/>
                </a:solidFill>
              </a:rPr>
              <a:t>3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62" name="161 Rectángulo"/>
          <p:cNvSpPr/>
          <p:nvPr/>
        </p:nvSpPr>
        <p:spPr>
          <a:xfrm>
            <a:off x="4429125" y="4143375"/>
            <a:ext cx="3071813" cy="2214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42" name="Presentación" r:id="rId4" imgW="4571831" imgH="3428876" progId="PowerPoint.Show.8">
              <p:embed/>
            </p:oleObj>
          </a:graphicData>
        </a:graphic>
      </p:graphicFrame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4313" y="207963"/>
            <a:ext cx="73580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3200" dirty="0">
                <a:latin typeface="+mj-lt"/>
                <a:cs typeface="+mn-cs"/>
              </a:rPr>
              <a:t>Ejercicios de Calibradores Vernier de Escala</a:t>
            </a:r>
            <a:endParaRPr lang="es-ES" sz="3200" dirty="0">
              <a:latin typeface="+mj-lt"/>
              <a:cs typeface="+mn-cs"/>
            </a:endParaRPr>
          </a:p>
        </p:txBody>
      </p:sp>
      <p:pic>
        <p:nvPicPr>
          <p:cNvPr id="10244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 rot="10800000" flipH="1">
            <a:off x="642938" y="2447925"/>
            <a:ext cx="8072437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679450" y="2768600"/>
            <a:ext cx="64293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92948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48" name="65 CuadroTexto"/>
          <p:cNvSpPr txBox="1">
            <a:spLocks noChangeArrowheads="1"/>
          </p:cNvSpPr>
          <p:nvPr/>
        </p:nvSpPr>
        <p:spPr bwMode="auto">
          <a:xfrm>
            <a:off x="787400" y="3008313"/>
            <a:ext cx="2857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400" b="1">
                <a:latin typeface="Calibri" pitchFamily="34" charset="0"/>
              </a:rPr>
              <a:t>7</a:t>
            </a:r>
            <a:endParaRPr lang="es-ES" sz="4400" b="1">
              <a:latin typeface="Calibri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 rot="5400000">
            <a:off x="1072356" y="266144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121523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>
            <a:off x="1251744" y="276939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52" name="87 CuadroTexto"/>
          <p:cNvSpPr txBox="1">
            <a:spLocks noChangeArrowheads="1"/>
          </p:cNvSpPr>
          <p:nvPr/>
        </p:nvSpPr>
        <p:spPr bwMode="auto">
          <a:xfrm>
            <a:off x="1430338" y="3038475"/>
            <a:ext cx="928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1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 rot="5400000">
            <a:off x="150098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>
            <a:off x="1645444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178831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5400000">
            <a:off x="1824832" y="276939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57" name="97 CuadroTexto"/>
          <p:cNvSpPr txBox="1">
            <a:spLocks noChangeArrowheads="1"/>
          </p:cNvSpPr>
          <p:nvPr/>
        </p:nvSpPr>
        <p:spPr bwMode="auto">
          <a:xfrm>
            <a:off x="2001838" y="30194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2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321706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5400000">
            <a:off x="3358356" y="266144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rot="5400000">
            <a:off x="350123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61" name="87 CuadroTexto"/>
          <p:cNvSpPr txBox="1">
            <a:spLocks noChangeArrowheads="1"/>
          </p:cNvSpPr>
          <p:nvPr/>
        </p:nvSpPr>
        <p:spPr bwMode="auto">
          <a:xfrm>
            <a:off x="1571625" y="4110038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1ª LECTURA =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10262" name="87 CuadroTexto"/>
          <p:cNvSpPr txBox="1">
            <a:spLocks noChangeArrowheads="1"/>
          </p:cNvSpPr>
          <p:nvPr/>
        </p:nvSpPr>
        <p:spPr bwMode="auto">
          <a:xfrm>
            <a:off x="1571625" y="4824413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solidFill>
                  <a:srgbClr val="00B050"/>
                </a:solidFill>
                <a:latin typeface="Calibri" pitchFamily="34" charset="0"/>
              </a:rPr>
              <a:t>2ª LECTURA =</a:t>
            </a:r>
            <a:endParaRPr lang="es-ES" sz="40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0263" name="87 CuadroTexto"/>
          <p:cNvSpPr txBox="1">
            <a:spLocks noChangeArrowheads="1"/>
          </p:cNvSpPr>
          <p:nvPr/>
        </p:nvSpPr>
        <p:spPr bwMode="auto">
          <a:xfrm>
            <a:off x="4786313" y="40005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7 .  7 5 0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10264" name="87 CuadroTexto"/>
          <p:cNvSpPr txBox="1">
            <a:spLocks noChangeArrowheads="1"/>
          </p:cNvSpPr>
          <p:nvPr/>
        </p:nvSpPr>
        <p:spPr bwMode="auto">
          <a:xfrm>
            <a:off x="4786313" y="4745038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   .  0 0 5 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10265" name="87 CuadroTexto"/>
          <p:cNvSpPr txBox="1">
            <a:spLocks noChangeArrowheads="1"/>
          </p:cNvSpPr>
          <p:nvPr/>
        </p:nvSpPr>
        <p:spPr bwMode="auto">
          <a:xfrm>
            <a:off x="785813" y="5649913"/>
            <a:ext cx="3857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LECTURA TOTAL =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10266" name="87 CuadroTexto"/>
          <p:cNvSpPr txBox="1">
            <a:spLocks noChangeArrowheads="1"/>
          </p:cNvSpPr>
          <p:nvPr/>
        </p:nvSpPr>
        <p:spPr bwMode="auto">
          <a:xfrm>
            <a:off x="4572000" y="5643563"/>
            <a:ext cx="2786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 7 .  7 5 5 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106" name="105 Más"/>
          <p:cNvSpPr/>
          <p:nvPr/>
        </p:nvSpPr>
        <p:spPr>
          <a:xfrm>
            <a:off x="4429125" y="4643438"/>
            <a:ext cx="428625" cy="500062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08" name="107 Conector recto"/>
          <p:cNvCxnSpPr/>
          <p:nvPr/>
        </p:nvCxnSpPr>
        <p:spPr>
          <a:xfrm rot="10800000">
            <a:off x="4500563" y="5570538"/>
            <a:ext cx="2786062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rot="5400000">
            <a:off x="2072481" y="26439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86 Conector recto"/>
          <p:cNvCxnSpPr/>
          <p:nvPr/>
        </p:nvCxnSpPr>
        <p:spPr>
          <a:xfrm rot="5400000">
            <a:off x="2215356" y="26423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 rot="5400000">
            <a:off x="2358231" y="26439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88 Conector recto"/>
          <p:cNvCxnSpPr/>
          <p:nvPr/>
        </p:nvCxnSpPr>
        <p:spPr>
          <a:xfrm rot="5400000">
            <a:off x="2394744" y="275034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73" name="87 CuadroTexto"/>
          <p:cNvSpPr txBox="1">
            <a:spLocks noChangeArrowheads="1"/>
          </p:cNvSpPr>
          <p:nvPr/>
        </p:nvSpPr>
        <p:spPr bwMode="auto">
          <a:xfrm>
            <a:off x="2573338" y="30194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3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91" name="90 Conector recto"/>
          <p:cNvCxnSpPr/>
          <p:nvPr/>
        </p:nvCxnSpPr>
        <p:spPr>
          <a:xfrm rot="5400000">
            <a:off x="2643981" y="26439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 rot="5400000">
            <a:off x="2788444" y="26423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92 Conector recto"/>
          <p:cNvCxnSpPr/>
          <p:nvPr/>
        </p:nvCxnSpPr>
        <p:spPr>
          <a:xfrm rot="5400000">
            <a:off x="2931319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 rot="5400000">
            <a:off x="2967832" y="275034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78" name="97 CuadroTexto"/>
          <p:cNvSpPr txBox="1">
            <a:spLocks noChangeArrowheads="1"/>
          </p:cNvSpPr>
          <p:nvPr/>
        </p:nvSpPr>
        <p:spPr bwMode="auto">
          <a:xfrm>
            <a:off x="3144838" y="300037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4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96" name="95 Conector recto"/>
          <p:cNvCxnSpPr/>
          <p:nvPr/>
        </p:nvCxnSpPr>
        <p:spPr>
          <a:xfrm rot="5400000">
            <a:off x="3538538" y="2768600"/>
            <a:ext cx="642938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96 Conector recto"/>
          <p:cNvCxnSpPr/>
          <p:nvPr/>
        </p:nvCxnSpPr>
        <p:spPr>
          <a:xfrm rot="5400000">
            <a:off x="378698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97 Conector recto"/>
          <p:cNvCxnSpPr/>
          <p:nvPr/>
        </p:nvCxnSpPr>
        <p:spPr>
          <a:xfrm rot="5400000">
            <a:off x="3929856" y="266144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98 Conector recto"/>
          <p:cNvCxnSpPr/>
          <p:nvPr/>
        </p:nvCxnSpPr>
        <p:spPr>
          <a:xfrm rot="5400000">
            <a:off x="407273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99 Conector recto"/>
          <p:cNvCxnSpPr/>
          <p:nvPr/>
        </p:nvCxnSpPr>
        <p:spPr>
          <a:xfrm rot="5400000">
            <a:off x="4109244" y="276939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84" name="87 CuadroTexto"/>
          <p:cNvSpPr txBox="1">
            <a:spLocks noChangeArrowheads="1"/>
          </p:cNvSpPr>
          <p:nvPr/>
        </p:nvSpPr>
        <p:spPr bwMode="auto">
          <a:xfrm>
            <a:off x="4287838" y="3038475"/>
            <a:ext cx="928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6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02" name="101 Conector recto"/>
          <p:cNvCxnSpPr/>
          <p:nvPr/>
        </p:nvCxnSpPr>
        <p:spPr>
          <a:xfrm rot="5400000">
            <a:off x="435848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102 Conector recto"/>
          <p:cNvCxnSpPr/>
          <p:nvPr/>
        </p:nvCxnSpPr>
        <p:spPr>
          <a:xfrm rot="5400000">
            <a:off x="4501356" y="266144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103 Conector recto"/>
          <p:cNvCxnSpPr/>
          <p:nvPr/>
        </p:nvCxnSpPr>
        <p:spPr>
          <a:xfrm rot="5400000">
            <a:off x="464581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104 Conector recto"/>
          <p:cNvCxnSpPr/>
          <p:nvPr/>
        </p:nvCxnSpPr>
        <p:spPr>
          <a:xfrm rot="5400000">
            <a:off x="4682332" y="276939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89" name="97 CuadroTexto"/>
          <p:cNvSpPr txBox="1">
            <a:spLocks noChangeArrowheads="1"/>
          </p:cNvSpPr>
          <p:nvPr/>
        </p:nvSpPr>
        <p:spPr bwMode="auto">
          <a:xfrm>
            <a:off x="4859338" y="30194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7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09" name="108 Conector recto"/>
          <p:cNvCxnSpPr/>
          <p:nvPr/>
        </p:nvCxnSpPr>
        <p:spPr>
          <a:xfrm rot="5400000">
            <a:off x="607456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109 Conector recto"/>
          <p:cNvCxnSpPr/>
          <p:nvPr/>
        </p:nvCxnSpPr>
        <p:spPr>
          <a:xfrm rot="5400000">
            <a:off x="6215856" y="266144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rot="5400000">
            <a:off x="635873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111 Conector recto"/>
          <p:cNvCxnSpPr/>
          <p:nvPr/>
        </p:nvCxnSpPr>
        <p:spPr>
          <a:xfrm rot="5400000">
            <a:off x="4929981" y="26439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112 Conector recto"/>
          <p:cNvCxnSpPr/>
          <p:nvPr/>
        </p:nvCxnSpPr>
        <p:spPr>
          <a:xfrm rot="5400000">
            <a:off x="5072856" y="26423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 rot="5400000">
            <a:off x="5215731" y="26439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114 Conector recto"/>
          <p:cNvCxnSpPr/>
          <p:nvPr/>
        </p:nvCxnSpPr>
        <p:spPr>
          <a:xfrm rot="5400000">
            <a:off x="5252244" y="275034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97" name="87 CuadroTexto"/>
          <p:cNvSpPr txBox="1">
            <a:spLocks noChangeArrowheads="1"/>
          </p:cNvSpPr>
          <p:nvPr/>
        </p:nvSpPr>
        <p:spPr bwMode="auto">
          <a:xfrm>
            <a:off x="5430838" y="3019425"/>
            <a:ext cx="928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8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17" name="116 Conector recto"/>
          <p:cNvCxnSpPr/>
          <p:nvPr/>
        </p:nvCxnSpPr>
        <p:spPr>
          <a:xfrm rot="5400000">
            <a:off x="5501481" y="26439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117 Conector recto"/>
          <p:cNvCxnSpPr/>
          <p:nvPr/>
        </p:nvCxnSpPr>
        <p:spPr>
          <a:xfrm rot="5400000">
            <a:off x="5645944" y="26423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118 Conector recto"/>
          <p:cNvCxnSpPr/>
          <p:nvPr/>
        </p:nvCxnSpPr>
        <p:spPr>
          <a:xfrm rot="5400000">
            <a:off x="5788819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119 Conector recto"/>
          <p:cNvCxnSpPr/>
          <p:nvPr/>
        </p:nvCxnSpPr>
        <p:spPr>
          <a:xfrm rot="5400000">
            <a:off x="5825332" y="275034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02" name="97 CuadroTexto"/>
          <p:cNvSpPr txBox="1">
            <a:spLocks noChangeArrowheads="1"/>
          </p:cNvSpPr>
          <p:nvPr/>
        </p:nvSpPr>
        <p:spPr bwMode="auto">
          <a:xfrm>
            <a:off x="6002338" y="300037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9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22" name="121 Conector recto"/>
          <p:cNvCxnSpPr/>
          <p:nvPr/>
        </p:nvCxnSpPr>
        <p:spPr>
          <a:xfrm rot="5400000">
            <a:off x="6396038" y="2768600"/>
            <a:ext cx="642938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122 Conector recto"/>
          <p:cNvCxnSpPr/>
          <p:nvPr/>
        </p:nvCxnSpPr>
        <p:spPr>
          <a:xfrm rot="5400000">
            <a:off x="664448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05" name="65 CuadroTexto"/>
          <p:cNvSpPr txBox="1">
            <a:spLocks noChangeArrowheads="1"/>
          </p:cNvSpPr>
          <p:nvPr/>
        </p:nvSpPr>
        <p:spPr bwMode="auto">
          <a:xfrm>
            <a:off x="6502400" y="3008313"/>
            <a:ext cx="2857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400" b="1">
                <a:latin typeface="Calibri" pitchFamily="34" charset="0"/>
              </a:rPr>
              <a:t>8</a:t>
            </a:r>
            <a:endParaRPr lang="es-ES" sz="4400" b="1">
              <a:latin typeface="Calibri" pitchFamily="34" charset="0"/>
            </a:endParaRPr>
          </a:p>
        </p:txBody>
      </p:sp>
      <p:cxnSp>
        <p:nvCxnSpPr>
          <p:cNvPr id="125" name="124 Conector recto"/>
          <p:cNvCxnSpPr/>
          <p:nvPr/>
        </p:nvCxnSpPr>
        <p:spPr>
          <a:xfrm rot="5400000">
            <a:off x="6787356" y="266144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 rot="5400000">
            <a:off x="693023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126 Conector recto"/>
          <p:cNvCxnSpPr/>
          <p:nvPr/>
        </p:nvCxnSpPr>
        <p:spPr>
          <a:xfrm rot="5400000">
            <a:off x="6966744" y="276939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09" name="87 CuadroTexto"/>
          <p:cNvSpPr txBox="1">
            <a:spLocks noChangeArrowheads="1"/>
          </p:cNvSpPr>
          <p:nvPr/>
        </p:nvSpPr>
        <p:spPr bwMode="auto">
          <a:xfrm>
            <a:off x="7143750" y="3038475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1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29" name="128 Conector recto"/>
          <p:cNvCxnSpPr/>
          <p:nvPr/>
        </p:nvCxnSpPr>
        <p:spPr>
          <a:xfrm rot="5400000">
            <a:off x="7214394" y="26820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129 Conector recto"/>
          <p:cNvCxnSpPr/>
          <p:nvPr/>
        </p:nvCxnSpPr>
        <p:spPr>
          <a:xfrm rot="5400000">
            <a:off x="7358856" y="26804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130 Conector recto"/>
          <p:cNvCxnSpPr/>
          <p:nvPr/>
        </p:nvCxnSpPr>
        <p:spPr>
          <a:xfrm rot="5400000">
            <a:off x="7501731" y="26820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131 Conector recto"/>
          <p:cNvCxnSpPr/>
          <p:nvPr/>
        </p:nvCxnSpPr>
        <p:spPr>
          <a:xfrm rot="5400000">
            <a:off x="7538244" y="278844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14" name="97 CuadroTexto"/>
          <p:cNvSpPr txBox="1">
            <a:spLocks noChangeArrowheads="1"/>
          </p:cNvSpPr>
          <p:nvPr/>
        </p:nvSpPr>
        <p:spPr bwMode="auto">
          <a:xfrm>
            <a:off x="7715250" y="303847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2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38" name="137 Conector recto"/>
          <p:cNvCxnSpPr/>
          <p:nvPr/>
        </p:nvCxnSpPr>
        <p:spPr>
          <a:xfrm rot="5400000">
            <a:off x="7785894" y="2663032"/>
            <a:ext cx="4286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138 Conector recto"/>
          <p:cNvCxnSpPr/>
          <p:nvPr/>
        </p:nvCxnSpPr>
        <p:spPr>
          <a:xfrm rot="5400000">
            <a:off x="7928769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139 Conector recto"/>
          <p:cNvCxnSpPr/>
          <p:nvPr/>
        </p:nvCxnSpPr>
        <p:spPr>
          <a:xfrm rot="5400000">
            <a:off x="807164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140 Conector recto"/>
          <p:cNvCxnSpPr/>
          <p:nvPr/>
        </p:nvCxnSpPr>
        <p:spPr>
          <a:xfrm rot="5400000">
            <a:off x="8108157" y="276939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19" name="87 CuadroTexto"/>
          <p:cNvSpPr txBox="1">
            <a:spLocks noChangeArrowheads="1"/>
          </p:cNvSpPr>
          <p:nvPr/>
        </p:nvSpPr>
        <p:spPr bwMode="auto">
          <a:xfrm>
            <a:off x="8286750" y="3038475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3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43" name="142 Conector recto"/>
          <p:cNvCxnSpPr/>
          <p:nvPr/>
        </p:nvCxnSpPr>
        <p:spPr>
          <a:xfrm rot="5400000">
            <a:off x="83573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143 Conector recto"/>
          <p:cNvCxnSpPr/>
          <p:nvPr/>
        </p:nvCxnSpPr>
        <p:spPr>
          <a:xfrm rot="5400000">
            <a:off x="502444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5" name="144 Conector recto"/>
          <p:cNvCxnSpPr/>
          <p:nvPr/>
        </p:nvCxnSpPr>
        <p:spPr>
          <a:xfrm rot="5400000">
            <a:off x="64531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23" name="97 CuadroTexto"/>
          <p:cNvSpPr txBox="1">
            <a:spLocks noChangeArrowheads="1"/>
          </p:cNvSpPr>
          <p:nvPr/>
        </p:nvSpPr>
        <p:spPr bwMode="auto">
          <a:xfrm>
            <a:off x="3644900" y="300037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5</a:t>
            </a:r>
            <a:endParaRPr lang="es-ES" sz="2400">
              <a:latin typeface="Calibri" pitchFamily="34" charset="0"/>
            </a:endParaRPr>
          </a:p>
        </p:txBody>
      </p:sp>
      <p:sp>
        <p:nvSpPr>
          <p:cNvPr id="161" name="160 Elipse"/>
          <p:cNvSpPr/>
          <p:nvPr/>
        </p:nvSpPr>
        <p:spPr>
          <a:xfrm>
            <a:off x="71438" y="1428750"/>
            <a:ext cx="712787" cy="714375"/>
          </a:xfrm>
          <a:prstGeom prst="ellipse">
            <a:avLst/>
          </a:prstGeom>
          <a:solidFill>
            <a:srgbClr val="1008A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3200" b="1" dirty="0">
                <a:solidFill>
                  <a:schemeClr val="bg1"/>
                </a:solidFill>
              </a:rPr>
              <a:t>4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1266" name="Presentación" r:id="rId4" imgW="4571831" imgH="3428876" progId="PowerPoint.Show.8">
              <p:embed/>
            </p:oleObj>
          </a:graphicData>
        </a:graphic>
      </p:graphicFrame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4313" y="207963"/>
            <a:ext cx="73580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3200" dirty="0">
                <a:latin typeface="+mj-lt"/>
                <a:cs typeface="+mn-cs"/>
              </a:rPr>
              <a:t>Ejercicios de Calibradores Vernier de Escala</a:t>
            </a:r>
            <a:endParaRPr lang="es-ES" sz="3200" dirty="0">
              <a:latin typeface="+mj-lt"/>
              <a:cs typeface="+mn-cs"/>
            </a:endParaRPr>
          </a:p>
        </p:txBody>
      </p:sp>
      <p:pic>
        <p:nvPicPr>
          <p:cNvPr id="11268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 rot="10800000" flipH="1">
            <a:off x="642938" y="2447925"/>
            <a:ext cx="8072437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2036763" y="2768600"/>
            <a:ext cx="642938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22867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72" name="65 CuadroTexto"/>
          <p:cNvSpPr txBox="1">
            <a:spLocks noChangeArrowheads="1"/>
          </p:cNvSpPr>
          <p:nvPr/>
        </p:nvSpPr>
        <p:spPr bwMode="auto">
          <a:xfrm>
            <a:off x="2001838" y="3008313"/>
            <a:ext cx="10699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400" b="1">
                <a:latin typeface="Calibri" pitchFamily="34" charset="0"/>
              </a:rPr>
              <a:t>12</a:t>
            </a:r>
            <a:endParaRPr lang="es-ES" sz="4400" b="1">
              <a:latin typeface="Calibri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 rot="5400000">
            <a:off x="2429669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257254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>
            <a:off x="2609057" y="276939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rot="5400000">
            <a:off x="28582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>
            <a:off x="3002756" y="266144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314563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5400000">
            <a:off x="3182144" y="276939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80" name="97 CuadroTexto"/>
          <p:cNvSpPr txBox="1">
            <a:spLocks noChangeArrowheads="1"/>
          </p:cNvSpPr>
          <p:nvPr/>
        </p:nvSpPr>
        <p:spPr bwMode="auto">
          <a:xfrm>
            <a:off x="3359150" y="30194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2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457438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5400000">
            <a:off x="4715669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rot="5400000">
            <a:off x="485854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84" name="87 CuadroTexto"/>
          <p:cNvSpPr txBox="1">
            <a:spLocks noChangeArrowheads="1"/>
          </p:cNvSpPr>
          <p:nvPr/>
        </p:nvSpPr>
        <p:spPr bwMode="auto">
          <a:xfrm>
            <a:off x="1571625" y="4110038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1ª LECTURA =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11285" name="87 CuadroTexto"/>
          <p:cNvSpPr txBox="1">
            <a:spLocks noChangeArrowheads="1"/>
          </p:cNvSpPr>
          <p:nvPr/>
        </p:nvSpPr>
        <p:spPr bwMode="auto">
          <a:xfrm>
            <a:off x="1571625" y="4824413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solidFill>
                  <a:srgbClr val="00B050"/>
                </a:solidFill>
                <a:latin typeface="Calibri" pitchFamily="34" charset="0"/>
              </a:rPr>
              <a:t>2ª LECTURA =</a:t>
            </a:r>
            <a:endParaRPr lang="es-ES" sz="40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1286" name="87 CuadroTexto"/>
          <p:cNvSpPr txBox="1">
            <a:spLocks noChangeArrowheads="1"/>
          </p:cNvSpPr>
          <p:nvPr/>
        </p:nvSpPr>
        <p:spPr bwMode="auto">
          <a:xfrm>
            <a:off x="4786313" y="4000500"/>
            <a:ext cx="2714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1 1 . 7 5 0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11287" name="87 CuadroTexto"/>
          <p:cNvSpPr txBox="1">
            <a:spLocks noChangeArrowheads="1"/>
          </p:cNvSpPr>
          <p:nvPr/>
        </p:nvSpPr>
        <p:spPr bwMode="auto">
          <a:xfrm>
            <a:off x="785813" y="5649913"/>
            <a:ext cx="3857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LECTURA TOTAL =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106" name="105 Más"/>
          <p:cNvSpPr/>
          <p:nvPr/>
        </p:nvSpPr>
        <p:spPr>
          <a:xfrm>
            <a:off x="4429125" y="4643438"/>
            <a:ext cx="428625" cy="500062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08" name="107 Conector recto"/>
          <p:cNvCxnSpPr/>
          <p:nvPr/>
        </p:nvCxnSpPr>
        <p:spPr>
          <a:xfrm rot="10800000">
            <a:off x="4500563" y="5570538"/>
            <a:ext cx="2786062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rot="5400000">
            <a:off x="3429794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86 Conector recto"/>
          <p:cNvCxnSpPr/>
          <p:nvPr/>
        </p:nvCxnSpPr>
        <p:spPr>
          <a:xfrm rot="5400000">
            <a:off x="3572669" y="26423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 rot="5400000">
            <a:off x="3715544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88 Conector recto"/>
          <p:cNvCxnSpPr/>
          <p:nvPr/>
        </p:nvCxnSpPr>
        <p:spPr>
          <a:xfrm rot="5400000">
            <a:off x="3752057" y="275034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 rot="5400000">
            <a:off x="4001294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 rot="5400000">
            <a:off x="4145756" y="26423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92 Conector recto"/>
          <p:cNvCxnSpPr/>
          <p:nvPr/>
        </p:nvCxnSpPr>
        <p:spPr>
          <a:xfrm rot="5400000">
            <a:off x="4288631" y="26439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 rot="5400000">
            <a:off x="4325144" y="275034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98" name="97 CuadroTexto"/>
          <p:cNvSpPr txBox="1">
            <a:spLocks noChangeArrowheads="1"/>
          </p:cNvSpPr>
          <p:nvPr/>
        </p:nvSpPr>
        <p:spPr bwMode="auto">
          <a:xfrm>
            <a:off x="4502150" y="300037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4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96" name="95 Conector recto"/>
          <p:cNvCxnSpPr/>
          <p:nvPr/>
        </p:nvCxnSpPr>
        <p:spPr>
          <a:xfrm rot="5400000">
            <a:off x="4895850" y="2768600"/>
            <a:ext cx="64293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96 Conector recto"/>
          <p:cNvCxnSpPr/>
          <p:nvPr/>
        </p:nvCxnSpPr>
        <p:spPr>
          <a:xfrm rot="5400000">
            <a:off x="51442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97 Conector recto"/>
          <p:cNvCxnSpPr/>
          <p:nvPr/>
        </p:nvCxnSpPr>
        <p:spPr>
          <a:xfrm rot="5400000">
            <a:off x="5287169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98 Conector recto"/>
          <p:cNvCxnSpPr/>
          <p:nvPr/>
        </p:nvCxnSpPr>
        <p:spPr>
          <a:xfrm rot="5400000">
            <a:off x="543004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99 Conector recto"/>
          <p:cNvCxnSpPr/>
          <p:nvPr/>
        </p:nvCxnSpPr>
        <p:spPr>
          <a:xfrm rot="5400000">
            <a:off x="5466557" y="276939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04" name="87 CuadroTexto"/>
          <p:cNvSpPr txBox="1">
            <a:spLocks noChangeArrowheads="1"/>
          </p:cNvSpPr>
          <p:nvPr/>
        </p:nvSpPr>
        <p:spPr bwMode="auto">
          <a:xfrm>
            <a:off x="5645150" y="303847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6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02" name="101 Conector recto"/>
          <p:cNvCxnSpPr/>
          <p:nvPr/>
        </p:nvCxnSpPr>
        <p:spPr>
          <a:xfrm rot="5400000">
            <a:off x="57157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102 Conector recto"/>
          <p:cNvCxnSpPr/>
          <p:nvPr/>
        </p:nvCxnSpPr>
        <p:spPr>
          <a:xfrm rot="5400000">
            <a:off x="5858669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103 Conector recto"/>
          <p:cNvCxnSpPr/>
          <p:nvPr/>
        </p:nvCxnSpPr>
        <p:spPr>
          <a:xfrm rot="5400000">
            <a:off x="600313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104 Conector recto"/>
          <p:cNvCxnSpPr/>
          <p:nvPr/>
        </p:nvCxnSpPr>
        <p:spPr>
          <a:xfrm rot="5400000">
            <a:off x="6039644" y="276939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108 Conector recto"/>
          <p:cNvCxnSpPr/>
          <p:nvPr/>
        </p:nvCxnSpPr>
        <p:spPr>
          <a:xfrm rot="5400000">
            <a:off x="743188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109 Conector recto"/>
          <p:cNvCxnSpPr/>
          <p:nvPr/>
        </p:nvCxnSpPr>
        <p:spPr>
          <a:xfrm rot="5400000">
            <a:off x="7573169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rot="5400000">
            <a:off x="771604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111 Conector recto"/>
          <p:cNvCxnSpPr/>
          <p:nvPr/>
        </p:nvCxnSpPr>
        <p:spPr>
          <a:xfrm rot="5400000">
            <a:off x="6287294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112 Conector recto"/>
          <p:cNvCxnSpPr/>
          <p:nvPr/>
        </p:nvCxnSpPr>
        <p:spPr>
          <a:xfrm rot="5400000">
            <a:off x="6430169" y="26423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 rot="5400000">
            <a:off x="6573044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114 Conector recto"/>
          <p:cNvCxnSpPr/>
          <p:nvPr/>
        </p:nvCxnSpPr>
        <p:spPr>
          <a:xfrm rot="5400000">
            <a:off x="6609557" y="275034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16" name="87 CuadroTexto"/>
          <p:cNvSpPr txBox="1">
            <a:spLocks noChangeArrowheads="1"/>
          </p:cNvSpPr>
          <p:nvPr/>
        </p:nvSpPr>
        <p:spPr bwMode="auto">
          <a:xfrm>
            <a:off x="6788150" y="301942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8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17" name="116 Conector recto"/>
          <p:cNvCxnSpPr/>
          <p:nvPr/>
        </p:nvCxnSpPr>
        <p:spPr>
          <a:xfrm rot="5400000">
            <a:off x="6858794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117 Conector recto"/>
          <p:cNvCxnSpPr/>
          <p:nvPr/>
        </p:nvCxnSpPr>
        <p:spPr>
          <a:xfrm rot="5400000">
            <a:off x="7003256" y="26423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118 Conector recto"/>
          <p:cNvCxnSpPr/>
          <p:nvPr/>
        </p:nvCxnSpPr>
        <p:spPr>
          <a:xfrm rot="5400000">
            <a:off x="7146131" y="26439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119 Conector recto"/>
          <p:cNvCxnSpPr/>
          <p:nvPr/>
        </p:nvCxnSpPr>
        <p:spPr>
          <a:xfrm rot="5400000">
            <a:off x="7182644" y="275034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121 Conector recto"/>
          <p:cNvCxnSpPr/>
          <p:nvPr/>
        </p:nvCxnSpPr>
        <p:spPr>
          <a:xfrm rot="5400000">
            <a:off x="7753350" y="2768600"/>
            <a:ext cx="64293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122 Conector recto"/>
          <p:cNvCxnSpPr/>
          <p:nvPr/>
        </p:nvCxnSpPr>
        <p:spPr>
          <a:xfrm rot="5400000">
            <a:off x="80017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23" name="65 CuadroTexto"/>
          <p:cNvSpPr txBox="1">
            <a:spLocks noChangeArrowheads="1"/>
          </p:cNvSpPr>
          <p:nvPr/>
        </p:nvSpPr>
        <p:spPr bwMode="auto">
          <a:xfrm>
            <a:off x="7716838" y="3008313"/>
            <a:ext cx="10699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400" b="1">
                <a:latin typeface="Calibri" pitchFamily="34" charset="0"/>
              </a:rPr>
              <a:t>13</a:t>
            </a:r>
            <a:endParaRPr lang="es-ES" sz="4400" b="1">
              <a:latin typeface="Calibri" pitchFamily="34" charset="0"/>
            </a:endParaRPr>
          </a:p>
        </p:txBody>
      </p:sp>
      <p:cxnSp>
        <p:nvCxnSpPr>
          <p:cNvPr id="125" name="124 Conector recto"/>
          <p:cNvCxnSpPr/>
          <p:nvPr/>
        </p:nvCxnSpPr>
        <p:spPr>
          <a:xfrm rot="5400000">
            <a:off x="8144669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 rot="5400000">
            <a:off x="828754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126 Conector recto"/>
          <p:cNvCxnSpPr/>
          <p:nvPr/>
        </p:nvCxnSpPr>
        <p:spPr>
          <a:xfrm rot="5400000">
            <a:off x="8324057" y="276939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128 Conector recto"/>
          <p:cNvCxnSpPr/>
          <p:nvPr/>
        </p:nvCxnSpPr>
        <p:spPr>
          <a:xfrm rot="5400000">
            <a:off x="572294" y="26820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129 Conector recto"/>
          <p:cNvCxnSpPr/>
          <p:nvPr/>
        </p:nvCxnSpPr>
        <p:spPr>
          <a:xfrm rot="5400000">
            <a:off x="716756" y="26804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130 Conector recto"/>
          <p:cNvCxnSpPr/>
          <p:nvPr/>
        </p:nvCxnSpPr>
        <p:spPr>
          <a:xfrm rot="5400000">
            <a:off x="859631" y="26820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131 Conector recto"/>
          <p:cNvCxnSpPr/>
          <p:nvPr/>
        </p:nvCxnSpPr>
        <p:spPr>
          <a:xfrm rot="5400000">
            <a:off x="896144" y="278844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31" name="97 CuadroTexto"/>
          <p:cNvSpPr txBox="1">
            <a:spLocks noChangeArrowheads="1"/>
          </p:cNvSpPr>
          <p:nvPr/>
        </p:nvSpPr>
        <p:spPr bwMode="auto">
          <a:xfrm>
            <a:off x="1073150" y="303847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8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38" name="137 Conector recto"/>
          <p:cNvCxnSpPr/>
          <p:nvPr/>
        </p:nvCxnSpPr>
        <p:spPr>
          <a:xfrm rot="5400000">
            <a:off x="1143794" y="2663032"/>
            <a:ext cx="4286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138 Conector recto"/>
          <p:cNvCxnSpPr/>
          <p:nvPr/>
        </p:nvCxnSpPr>
        <p:spPr>
          <a:xfrm rot="5400000">
            <a:off x="1286669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139 Conector recto"/>
          <p:cNvCxnSpPr/>
          <p:nvPr/>
        </p:nvCxnSpPr>
        <p:spPr>
          <a:xfrm rot="5400000">
            <a:off x="142954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140 Conector recto"/>
          <p:cNvCxnSpPr/>
          <p:nvPr/>
        </p:nvCxnSpPr>
        <p:spPr>
          <a:xfrm rot="5400000">
            <a:off x="1466057" y="276939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142 Conector recto"/>
          <p:cNvCxnSpPr/>
          <p:nvPr/>
        </p:nvCxnSpPr>
        <p:spPr>
          <a:xfrm rot="5400000">
            <a:off x="17152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143 Conector recto"/>
          <p:cNvCxnSpPr/>
          <p:nvPr/>
        </p:nvCxnSpPr>
        <p:spPr>
          <a:xfrm rot="5400000">
            <a:off x="1859756" y="266144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5" name="144 Conector recto"/>
          <p:cNvCxnSpPr/>
          <p:nvPr/>
        </p:nvCxnSpPr>
        <p:spPr>
          <a:xfrm rot="5400000">
            <a:off x="200263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133 Conector recto"/>
          <p:cNvCxnSpPr/>
          <p:nvPr/>
        </p:nvCxnSpPr>
        <p:spPr>
          <a:xfrm rot="5400000">
            <a:off x="323057" y="2748756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1" name="160 Elipse"/>
          <p:cNvSpPr/>
          <p:nvPr/>
        </p:nvSpPr>
        <p:spPr>
          <a:xfrm>
            <a:off x="71438" y="1428750"/>
            <a:ext cx="712787" cy="714375"/>
          </a:xfrm>
          <a:prstGeom prst="ellipse">
            <a:avLst/>
          </a:prstGeom>
          <a:solidFill>
            <a:srgbClr val="1008A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3200" b="1" dirty="0">
                <a:solidFill>
                  <a:schemeClr val="bg1"/>
                </a:solidFill>
              </a:rPr>
              <a:t>5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1341" name="87 CuadroTexto"/>
          <p:cNvSpPr txBox="1">
            <a:spLocks noChangeArrowheads="1"/>
          </p:cNvSpPr>
          <p:nvPr/>
        </p:nvSpPr>
        <p:spPr bwMode="auto">
          <a:xfrm>
            <a:off x="4786313" y="4741863"/>
            <a:ext cx="2714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       . 0 2 4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11342" name="87 CuadroTexto"/>
          <p:cNvSpPr txBox="1">
            <a:spLocks noChangeArrowheads="1"/>
          </p:cNvSpPr>
          <p:nvPr/>
        </p:nvSpPr>
        <p:spPr bwMode="auto">
          <a:xfrm>
            <a:off x="4786313" y="5572125"/>
            <a:ext cx="2714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1 1 . 7 7 4</a:t>
            </a:r>
            <a:endParaRPr lang="es-ES" sz="4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2290" name="Presentación" r:id="rId4" imgW="4571831" imgH="3428876" progId="PowerPoint.Show.8">
              <p:embed/>
            </p:oleObj>
          </a:graphicData>
        </a:graphic>
      </p:graphicFrame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4313" y="207963"/>
            <a:ext cx="73580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3200" dirty="0">
                <a:latin typeface="+mj-lt"/>
                <a:cs typeface="+mn-cs"/>
              </a:rPr>
              <a:t>Ejercicios de Calibradores Vernier de Escala</a:t>
            </a:r>
            <a:endParaRPr lang="es-ES" sz="3200" dirty="0">
              <a:latin typeface="+mj-lt"/>
              <a:cs typeface="+mn-cs"/>
            </a:endParaRPr>
          </a:p>
        </p:txBody>
      </p:sp>
      <p:pic>
        <p:nvPicPr>
          <p:cNvPr id="12292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 rot="10800000" flipH="1">
            <a:off x="642938" y="2447925"/>
            <a:ext cx="8072437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2036763" y="2768600"/>
            <a:ext cx="642938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22867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296" name="65 CuadroTexto"/>
          <p:cNvSpPr txBox="1">
            <a:spLocks noChangeArrowheads="1"/>
          </p:cNvSpPr>
          <p:nvPr/>
        </p:nvSpPr>
        <p:spPr bwMode="auto">
          <a:xfrm>
            <a:off x="2144713" y="3008313"/>
            <a:ext cx="2857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400" b="1">
                <a:latin typeface="Calibri" pitchFamily="34" charset="0"/>
              </a:rPr>
              <a:t>9</a:t>
            </a:r>
            <a:endParaRPr lang="es-ES" sz="4400" b="1">
              <a:latin typeface="Calibri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 rot="5400000">
            <a:off x="2429669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257254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>
            <a:off x="2609057" y="276939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rot="5400000">
            <a:off x="28582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>
            <a:off x="3002756" y="266144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314563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5400000">
            <a:off x="3182144" y="276939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4" name="97 CuadroTexto"/>
          <p:cNvSpPr txBox="1">
            <a:spLocks noChangeArrowheads="1"/>
          </p:cNvSpPr>
          <p:nvPr/>
        </p:nvSpPr>
        <p:spPr bwMode="auto">
          <a:xfrm>
            <a:off x="3359150" y="30194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2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457438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5400000">
            <a:off x="4715669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rot="5400000">
            <a:off x="485854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8" name="87 CuadroTexto"/>
          <p:cNvSpPr txBox="1">
            <a:spLocks noChangeArrowheads="1"/>
          </p:cNvSpPr>
          <p:nvPr/>
        </p:nvSpPr>
        <p:spPr bwMode="auto">
          <a:xfrm>
            <a:off x="1571625" y="4110038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1ª LECTURA =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12309" name="87 CuadroTexto"/>
          <p:cNvSpPr txBox="1">
            <a:spLocks noChangeArrowheads="1"/>
          </p:cNvSpPr>
          <p:nvPr/>
        </p:nvSpPr>
        <p:spPr bwMode="auto">
          <a:xfrm>
            <a:off x="1571625" y="4824413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solidFill>
                  <a:srgbClr val="00B050"/>
                </a:solidFill>
                <a:latin typeface="Calibri" pitchFamily="34" charset="0"/>
              </a:rPr>
              <a:t>2ª LECTURA =</a:t>
            </a:r>
            <a:endParaRPr lang="es-ES" sz="40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2310" name="87 CuadroTexto"/>
          <p:cNvSpPr txBox="1">
            <a:spLocks noChangeArrowheads="1"/>
          </p:cNvSpPr>
          <p:nvPr/>
        </p:nvSpPr>
        <p:spPr bwMode="auto">
          <a:xfrm>
            <a:off x="4786313" y="40005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9 .  9 7 5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12311" name="87 CuadroTexto"/>
          <p:cNvSpPr txBox="1">
            <a:spLocks noChangeArrowheads="1"/>
          </p:cNvSpPr>
          <p:nvPr/>
        </p:nvSpPr>
        <p:spPr bwMode="auto">
          <a:xfrm>
            <a:off x="4786313" y="4745038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   .  0 0 0 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12312" name="87 CuadroTexto"/>
          <p:cNvSpPr txBox="1">
            <a:spLocks noChangeArrowheads="1"/>
          </p:cNvSpPr>
          <p:nvPr/>
        </p:nvSpPr>
        <p:spPr bwMode="auto">
          <a:xfrm>
            <a:off x="785813" y="5649913"/>
            <a:ext cx="3857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LECTURA TOTAL =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12313" name="87 CuadroTexto"/>
          <p:cNvSpPr txBox="1">
            <a:spLocks noChangeArrowheads="1"/>
          </p:cNvSpPr>
          <p:nvPr/>
        </p:nvSpPr>
        <p:spPr bwMode="auto">
          <a:xfrm>
            <a:off x="4572000" y="5643563"/>
            <a:ext cx="2786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 9 .  9 7 5 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106" name="105 Más"/>
          <p:cNvSpPr/>
          <p:nvPr/>
        </p:nvSpPr>
        <p:spPr>
          <a:xfrm>
            <a:off x="4429125" y="4643438"/>
            <a:ext cx="428625" cy="500062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08" name="107 Conector recto"/>
          <p:cNvCxnSpPr/>
          <p:nvPr/>
        </p:nvCxnSpPr>
        <p:spPr>
          <a:xfrm rot="10800000">
            <a:off x="4500563" y="5570538"/>
            <a:ext cx="2786062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rot="5400000">
            <a:off x="3429794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86 Conector recto"/>
          <p:cNvCxnSpPr/>
          <p:nvPr/>
        </p:nvCxnSpPr>
        <p:spPr>
          <a:xfrm rot="5400000">
            <a:off x="3572669" y="26423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 rot="5400000">
            <a:off x="3715544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88 Conector recto"/>
          <p:cNvCxnSpPr/>
          <p:nvPr/>
        </p:nvCxnSpPr>
        <p:spPr>
          <a:xfrm rot="5400000">
            <a:off x="3752057" y="275034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 rot="5400000">
            <a:off x="4001294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 rot="5400000">
            <a:off x="4145756" y="26423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92 Conector recto"/>
          <p:cNvCxnSpPr/>
          <p:nvPr/>
        </p:nvCxnSpPr>
        <p:spPr>
          <a:xfrm rot="5400000">
            <a:off x="4288631" y="26439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 rot="5400000">
            <a:off x="4325144" y="275034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4" name="97 CuadroTexto"/>
          <p:cNvSpPr txBox="1">
            <a:spLocks noChangeArrowheads="1"/>
          </p:cNvSpPr>
          <p:nvPr/>
        </p:nvSpPr>
        <p:spPr bwMode="auto">
          <a:xfrm>
            <a:off x="4502150" y="300037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4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96" name="95 Conector recto"/>
          <p:cNvCxnSpPr/>
          <p:nvPr/>
        </p:nvCxnSpPr>
        <p:spPr>
          <a:xfrm rot="5400000">
            <a:off x="4895850" y="2768600"/>
            <a:ext cx="64293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96 Conector recto"/>
          <p:cNvCxnSpPr/>
          <p:nvPr/>
        </p:nvCxnSpPr>
        <p:spPr>
          <a:xfrm rot="5400000">
            <a:off x="51442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97 Conector recto"/>
          <p:cNvCxnSpPr/>
          <p:nvPr/>
        </p:nvCxnSpPr>
        <p:spPr>
          <a:xfrm rot="5400000">
            <a:off x="5287169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98 Conector recto"/>
          <p:cNvCxnSpPr/>
          <p:nvPr/>
        </p:nvCxnSpPr>
        <p:spPr>
          <a:xfrm rot="5400000">
            <a:off x="543004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99 Conector recto"/>
          <p:cNvCxnSpPr/>
          <p:nvPr/>
        </p:nvCxnSpPr>
        <p:spPr>
          <a:xfrm rot="5400000">
            <a:off x="5466557" y="276939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30" name="87 CuadroTexto"/>
          <p:cNvSpPr txBox="1">
            <a:spLocks noChangeArrowheads="1"/>
          </p:cNvSpPr>
          <p:nvPr/>
        </p:nvSpPr>
        <p:spPr bwMode="auto">
          <a:xfrm>
            <a:off x="5645150" y="303847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6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02" name="101 Conector recto"/>
          <p:cNvCxnSpPr/>
          <p:nvPr/>
        </p:nvCxnSpPr>
        <p:spPr>
          <a:xfrm rot="5400000">
            <a:off x="57157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102 Conector recto"/>
          <p:cNvCxnSpPr/>
          <p:nvPr/>
        </p:nvCxnSpPr>
        <p:spPr>
          <a:xfrm rot="5400000">
            <a:off x="5858669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103 Conector recto"/>
          <p:cNvCxnSpPr/>
          <p:nvPr/>
        </p:nvCxnSpPr>
        <p:spPr>
          <a:xfrm rot="5400000">
            <a:off x="600313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104 Conector recto"/>
          <p:cNvCxnSpPr/>
          <p:nvPr/>
        </p:nvCxnSpPr>
        <p:spPr>
          <a:xfrm rot="5400000">
            <a:off x="6039644" y="276939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108 Conector recto"/>
          <p:cNvCxnSpPr/>
          <p:nvPr/>
        </p:nvCxnSpPr>
        <p:spPr>
          <a:xfrm rot="5400000">
            <a:off x="743188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109 Conector recto"/>
          <p:cNvCxnSpPr/>
          <p:nvPr/>
        </p:nvCxnSpPr>
        <p:spPr>
          <a:xfrm rot="5400000">
            <a:off x="7573169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rot="5400000">
            <a:off x="771604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111 Conector recto"/>
          <p:cNvCxnSpPr/>
          <p:nvPr/>
        </p:nvCxnSpPr>
        <p:spPr>
          <a:xfrm rot="5400000">
            <a:off x="6287294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112 Conector recto"/>
          <p:cNvCxnSpPr/>
          <p:nvPr/>
        </p:nvCxnSpPr>
        <p:spPr>
          <a:xfrm rot="5400000">
            <a:off x="6430169" y="26423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 rot="5400000">
            <a:off x="6573044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114 Conector recto"/>
          <p:cNvCxnSpPr/>
          <p:nvPr/>
        </p:nvCxnSpPr>
        <p:spPr>
          <a:xfrm rot="5400000">
            <a:off x="6609557" y="275034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42" name="87 CuadroTexto"/>
          <p:cNvSpPr txBox="1">
            <a:spLocks noChangeArrowheads="1"/>
          </p:cNvSpPr>
          <p:nvPr/>
        </p:nvSpPr>
        <p:spPr bwMode="auto">
          <a:xfrm>
            <a:off x="6788150" y="301942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8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17" name="116 Conector recto"/>
          <p:cNvCxnSpPr/>
          <p:nvPr/>
        </p:nvCxnSpPr>
        <p:spPr>
          <a:xfrm rot="5400000">
            <a:off x="6858794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117 Conector recto"/>
          <p:cNvCxnSpPr/>
          <p:nvPr/>
        </p:nvCxnSpPr>
        <p:spPr>
          <a:xfrm rot="5400000">
            <a:off x="7003256" y="26423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118 Conector recto"/>
          <p:cNvCxnSpPr/>
          <p:nvPr/>
        </p:nvCxnSpPr>
        <p:spPr>
          <a:xfrm rot="5400000">
            <a:off x="7146131" y="26439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119 Conector recto"/>
          <p:cNvCxnSpPr/>
          <p:nvPr/>
        </p:nvCxnSpPr>
        <p:spPr>
          <a:xfrm rot="5400000">
            <a:off x="7182644" y="275034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121 Conector recto"/>
          <p:cNvCxnSpPr/>
          <p:nvPr/>
        </p:nvCxnSpPr>
        <p:spPr>
          <a:xfrm rot="5400000">
            <a:off x="7753350" y="2768600"/>
            <a:ext cx="64293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122 Conector recto"/>
          <p:cNvCxnSpPr/>
          <p:nvPr/>
        </p:nvCxnSpPr>
        <p:spPr>
          <a:xfrm rot="5400000">
            <a:off x="80017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49" name="65 CuadroTexto"/>
          <p:cNvSpPr txBox="1">
            <a:spLocks noChangeArrowheads="1"/>
          </p:cNvSpPr>
          <p:nvPr/>
        </p:nvSpPr>
        <p:spPr bwMode="auto">
          <a:xfrm>
            <a:off x="7715250" y="3008313"/>
            <a:ext cx="10699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400" b="1">
                <a:latin typeface="Calibri" pitchFamily="34" charset="0"/>
              </a:rPr>
              <a:t>10</a:t>
            </a:r>
            <a:endParaRPr lang="es-ES" sz="4400" b="1">
              <a:latin typeface="Calibri" pitchFamily="34" charset="0"/>
            </a:endParaRPr>
          </a:p>
        </p:txBody>
      </p:sp>
      <p:cxnSp>
        <p:nvCxnSpPr>
          <p:cNvPr id="125" name="124 Conector recto"/>
          <p:cNvCxnSpPr/>
          <p:nvPr/>
        </p:nvCxnSpPr>
        <p:spPr>
          <a:xfrm rot="5400000">
            <a:off x="8144669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 rot="5400000">
            <a:off x="828754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126 Conector recto"/>
          <p:cNvCxnSpPr/>
          <p:nvPr/>
        </p:nvCxnSpPr>
        <p:spPr>
          <a:xfrm rot="5400000">
            <a:off x="8324057" y="276939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128 Conector recto"/>
          <p:cNvCxnSpPr/>
          <p:nvPr/>
        </p:nvCxnSpPr>
        <p:spPr>
          <a:xfrm rot="5400000">
            <a:off x="572294" y="26820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129 Conector recto"/>
          <p:cNvCxnSpPr/>
          <p:nvPr/>
        </p:nvCxnSpPr>
        <p:spPr>
          <a:xfrm rot="5400000">
            <a:off x="716756" y="26804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130 Conector recto"/>
          <p:cNvCxnSpPr/>
          <p:nvPr/>
        </p:nvCxnSpPr>
        <p:spPr>
          <a:xfrm rot="5400000">
            <a:off x="859631" y="26820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131 Conector recto"/>
          <p:cNvCxnSpPr/>
          <p:nvPr/>
        </p:nvCxnSpPr>
        <p:spPr>
          <a:xfrm rot="5400000">
            <a:off x="896144" y="278844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57" name="97 CuadroTexto"/>
          <p:cNvSpPr txBox="1">
            <a:spLocks noChangeArrowheads="1"/>
          </p:cNvSpPr>
          <p:nvPr/>
        </p:nvSpPr>
        <p:spPr bwMode="auto">
          <a:xfrm>
            <a:off x="1073150" y="303847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8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38" name="137 Conector recto"/>
          <p:cNvCxnSpPr/>
          <p:nvPr/>
        </p:nvCxnSpPr>
        <p:spPr>
          <a:xfrm rot="5400000">
            <a:off x="1143794" y="2663032"/>
            <a:ext cx="4286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138 Conector recto"/>
          <p:cNvCxnSpPr/>
          <p:nvPr/>
        </p:nvCxnSpPr>
        <p:spPr>
          <a:xfrm rot="5400000">
            <a:off x="1286669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139 Conector recto"/>
          <p:cNvCxnSpPr/>
          <p:nvPr/>
        </p:nvCxnSpPr>
        <p:spPr>
          <a:xfrm rot="5400000">
            <a:off x="142954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140 Conector recto"/>
          <p:cNvCxnSpPr/>
          <p:nvPr/>
        </p:nvCxnSpPr>
        <p:spPr>
          <a:xfrm rot="5400000">
            <a:off x="1466057" y="276939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142 Conector recto"/>
          <p:cNvCxnSpPr/>
          <p:nvPr/>
        </p:nvCxnSpPr>
        <p:spPr>
          <a:xfrm rot="5400000">
            <a:off x="17152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143 Conector recto"/>
          <p:cNvCxnSpPr/>
          <p:nvPr/>
        </p:nvCxnSpPr>
        <p:spPr>
          <a:xfrm rot="5400000">
            <a:off x="1859756" y="266144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5" name="144 Conector recto"/>
          <p:cNvCxnSpPr/>
          <p:nvPr/>
        </p:nvCxnSpPr>
        <p:spPr>
          <a:xfrm rot="5400000">
            <a:off x="2002631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133 Conector recto"/>
          <p:cNvCxnSpPr/>
          <p:nvPr/>
        </p:nvCxnSpPr>
        <p:spPr>
          <a:xfrm rot="5400000">
            <a:off x="323057" y="2748756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1" name="160 Elipse"/>
          <p:cNvSpPr/>
          <p:nvPr/>
        </p:nvSpPr>
        <p:spPr>
          <a:xfrm>
            <a:off x="71438" y="1428750"/>
            <a:ext cx="712787" cy="714375"/>
          </a:xfrm>
          <a:prstGeom prst="ellipse">
            <a:avLst/>
          </a:prstGeom>
          <a:solidFill>
            <a:srgbClr val="1008A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3200" b="1" dirty="0">
                <a:solidFill>
                  <a:schemeClr val="bg1"/>
                </a:solidFill>
              </a:rPr>
              <a:t>6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0" y="-142875"/>
          <a:ext cx="9144000" cy="6858000"/>
        </p:xfrm>
        <a:graphic>
          <a:graphicData uri="http://schemas.openxmlformats.org/presentationml/2006/ole">
            <p:oleObj spid="_x0000_s13314" name="Presentación" r:id="rId4" imgW="4571831" imgH="3428876" progId="PowerPoint.Show.8">
              <p:embed/>
            </p:oleObj>
          </a:graphicData>
        </a:graphic>
      </p:graphicFrame>
      <p:pic>
        <p:nvPicPr>
          <p:cNvPr id="13315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571500" y="2071688"/>
            <a:ext cx="70008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>
                <a:latin typeface="+mn-lt"/>
                <a:cs typeface="+mn-cs"/>
              </a:rPr>
              <a:t>1. Medición de altura de pieza.</a:t>
            </a:r>
            <a:endParaRPr lang="es-ES" sz="3200" dirty="0">
              <a:latin typeface="+mn-lt"/>
              <a:cs typeface="+mn-cs"/>
            </a:endParaRPr>
          </a:p>
        </p:txBody>
      </p:sp>
      <p:sp>
        <p:nvSpPr>
          <p:cNvPr id="131" name="1 Título"/>
          <p:cNvSpPr txBox="1">
            <a:spLocks/>
          </p:cNvSpPr>
          <p:nvPr/>
        </p:nvSpPr>
        <p:spPr>
          <a:xfrm>
            <a:off x="428625" y="285750"/>
            <a:ext cx="7643813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>
                <a:latin typeface="+mn-lt"/>
                <a:cs typeface="+mn-cs"/>
              </a:rPr>
              <a:t>Ejercicios Prácticos con Calibrador Vernier de Escala en Sistema Ingles</a:t>
            </a:r>
            <a:endParaRPr lang="es-ES" sz="3200" dirty="0">
              <a:latin typeface="+mn-lt"/>
              <a:cs typeface="+mn-cs"/>
            </a:endParaRPr>
          </a:p>
        </p:txBody>
      </p:sp>
      <p:sp>
        <p:nvSpPr>
          <p:cNvPr id="133" name="1 Título"/>
          <p:cNvSpPr txBox="1">
            <a:spLocks/>
          </p:cNvSpPr>
          <p:nvPr/>
        </p:nvSpPr>
        <p:spPr>
          <a:xfrm>
            <a:off x="571500" y="2701925"/>
            <a:ext cx="7858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>
                <a:latin typeface="+mn-lt"/>
                <a:cs typeface="+mn-cs"/>
              </a:rPr>
              <a:t>2. Medición de la dimensión  de la caja.</a:t>
            </a:r>
            <a:endParaRPr lang="es-ES" sz="3200" dirty="0">
              <a:latin typeface="+mn-lt"/>
              <a:cs typeface="+mn-cs"/>
            </a:endParaRPr>
          </a:p>
        </p:txBody>
      </p:sp>
      <p:sp>
        <p:nvSpPr>
          <p:cNvPr id="136" name="1 Título"/>
          <p:cNvSpPr txBox="1">
            <a:spLocks/>
          </p:cNvSpPr>
          <p:nvPr/>
        </p:nvSpPr>
        <p:spPr>
          <a:xfrm>
            <a:off x="571500" y="3344863"/>
            <a:ext cx="7858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>
                <a:latin typeface="+mn-lt"/>
                <a:cs typeface="+mn-cs"/>
              </a:rPr>
              <a:t>3. Medición de profundidad de la caja.</a:t>
            </a:r>
            <a:endParaRPr lang="es-ES" sz="3200" dirty="0">
              <a:latin typeface="+mn-lt"/>
              <a:cs typeface="+mn-cs"/>
            </a:endParaRPr>
          </a:p>
        </p:txBody>
      </p:sp>
      <p:sp>
        <p:nvSpPr>
          <p:cNvPr id="137" name="1 Título"/>
          <p:cNvSpPr txBox="1">
            <a:spLocks/>
          </p:cNvSpPr>
          <p:nvPr/>
        </p:nvSpPr>
        <p:spPr>
          <a:xfrm>
            <a:off x="571500" y="3987800"/>
            <a:ext cx="785812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>
                <a:latin typeface="+mn-lt"/>
                <a:cs typeface="+mn-cs"/>
              </a:rPr>
              <a:t>4. Medición del escalonamiento de la ranura.</a:t>
            </a:r>
            <a:endParaRPr lang="es-ES" sz="32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0" y="-142875"/>
          <a:ext cx="9144000" cy="6858000"/>
        </p:xfrm>
        <a:graphic>
          <a:graphicData uri="http://schemas.openxmlformats.org/presentationml/2006/ole">
            <p:oleObj spid="_x0000_s14338" name="Presentación" r:id="rId4" imgW="4571831" imgH="3428876" progId="PowerPoint.Show.8">
              <p:embed/>
            </p:oleObj>
          </a:graphicData>
        </a:graphic>
      </p:graphicFrame>
      <p:pic>
        <p:nvPicPr>
          <p:cNvPr id="14339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57188" y="0"/>
            <a:ext cx="585787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>
                <a:latin typeface="+mn-lt"/>
                <a:cs typeface="+mn-cs"/>
              </a:rPr>
              <a:t>Calibrador Vernier de Escala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sz="3200" dirty="0">
                <a:latin typeface="+mn-lt"/>
                <a:cs typeface="+mn-cs"/>
              </a:rPr>
              <a:t>en Sistema Métrico</a:t>
            </a:r>
            <a:endParaRPr lang="es-ES" sz="3200" dirty="0">
              <a:latin typeface="+mn-lt"/>
              <a:cs typeface="+mn-cs"/>
            </a:endParaRPr>
          </a:p>
        </p:txBody>
      </p:sp>
      <p:cxnSp>
        <p:nvCxnSpPr>
          <p:cNvPr id="8" name="7 Conector recto"/>
          <p:cNvCxnSpPr/>
          <p:nvPr/>
        </p:nvCxnSpPr>
        <p:spPr>
          <a:xfrm rot="10800000" flipH="1">
            <a:off x="571500" y="3829050"/>
            <a:ext cx="8072438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250825" y="3535363"/>
            <a:ext cx="642937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1070769" y="3644107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>
            <a:off x="1715294" y="3642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45" name="83 CuadroTexto"/>
          <p:cNvSpPr txBox="1">
            <a:spLocks noChangeArrowheads="1"/>
          </p:cNvSpPr>
          <p:nvPr/>
        </p:nvSpPr>
        <p:spPr bwMode="auto">
          <a:xfrm>
            <a:off x="714375" y="2976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1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30" name="29 Conector recto"/>
          <p:cNvCxnSpPr/>
          <p:nvPr/>
        </p:nvCxnSpPr>
        <p:spPr>
          <a:xfrm rot="5400000">
            <a:off x="3323432" y="3536156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rot="5400000">
            <a:off x="927894" y="40616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rot="5400000">
            <a:off x="1499394" y="40616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49" name="136 CuadroTexto"/>
          <p:cNvSpPr txBox="1">
            <a:spLocks noChangeArrowheads="1"/>
          </p:cNvSpPr>
          <p:nvPr/>
        </p:nvSpPr>
        <p:spPr bwMode="auto">
          <a:xfrm>
            <a:off x="642938" y="4286250"/>
            <a:ext cx="500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.02</a:t>
            </a:r>
            <a:endParaRPr lang="es-ES" sz="1400">
              <a:latin typeface="Calibri" pitchFamily="34" charset="0"/>
            </a:endParaRPr>
          </a:p>
        </p:txBody>
      </p:sp>
      <p:cxnSp>
        <p:nvCxnSpPr>
          <p:cNvPr id="43" name="42 Conector recto"/>
          <p:cNvCxnSpPr/>
          <p:nvPr/>
        </p:nvCxnSpPr>
        <p:spPr>
          <a:xfrm rot="5400000">
            <a:off x="642144" y="40616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rot="5400000">
            <a:off x="1213644" y="40616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rot="5400000">
            <a:off x="254000" y="4183063"/>
            <a:ext cx="633413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53" name="141 CuadroTexto"/>
          <p:cNvSpPr txBox="1">
            <a:spLocks noChangeArrowheads="1"/>
          </p:cNvSpPr>
          <p:nvPr/>
        </p:nvSpPr>
        <p:spPr bwMode="auto">
          <a:xfrm>
            <a:off x="928688" y="4286250"/>
            <a:ext cx="500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.04</a:t>
            </a:r>
            <a:endParaRPr lang="es-ES" sz="1400">
              <a:latin typeface="Calibri" pitchFamily="34" charset="0"/>
            </a:endParaRPr>
          </a:p>
        </p:txBody>
      </p:sp>
      <p:sp>
        <p:nvSpPr>
          <p:cNvPr id="14354" name="142 CuadroTexto"/>
          <p:cNvSpPr txBox="1">
            <a:spLocks noChangeArrowheads="1"/>
          </p:cNvSpPr>
          <p:nvPr/>
        </p:nvSpPr>
        <p:spPr bwMode="auto">
          <a:xfrm>
            <a:off x="1595438" y="4976813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.10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4355" name="143 CuadroTexto"/>
          <p:cNvSpPr txBox="1">
            <a:spLocks noChangeArrowheads="1"/>
          </p:cNvSpPr>
          <p:nvPr/>
        </p:nvSpPr>
        <p:spPr bwMode="auto">
          <a:xfrm>
            <a:off x="1500188" y="4286250"/>
            <a:ext cx="500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.08</a:t>
            </a:r>
            <a:endParaRPr lang="es-ES" sz="1400">
              <a:latin typeface="Calibri" pitchFamily="34" charset="0"/>
            </a:endParaRPr>
          </a:p>
        </p:txBody>
      </p:sp>
      <p:sp>
        <p:nvSpPr>
          <p:cNvPr id="14356" name="144 CuadroTexto"/>
          <p:cNvSpPr txBox="1">
            <a:spLocks noChangeArrowheads="1"/>
          </p:cNvSpPr>
          <p:nvPr/>
        </p:nvSpPr>
        <p:spPr bwMode="auto">
          <a:xfrm>
            <a:off x="1214438" y="4286250"/>
            <a:ext cx="500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.06</a:t>
            </a:r>
            <a:endParaRPr lang="es-ES" sz="1400">
              <a:latin typeface="Calibri" pitchFamily="34" charset="0"/>
            </a:endParaRPr>
          </a:p>
        </p:txBody>
      </p:sp>
      <p:sp>
        <p:nvSpPr>
          <p:cNvPr id="14357" name="146 CuadroTexto"/>
          <p:cNvSpPr txBox="1">
            <a:spLocks noChangeArrowheads="1"/>
          </p:cNvSpPr>
          <p:nvPr/>
        </p:nvSpPr>
        <p:spPr bwMode="auto">
          <a:xfrm>
            <a:off x="357188" y="4572000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solidFill>
                  <a:srgbClr val="FF0000"/>
                </a:solidFill>
                <a:latin typeface="Calibri" pitchFamily="34" charset="0"/>
              </a:rPr>
              <a:t>0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56" name="55 Conector recto"/>
          <p:cNvCxnSpPr/>
          <p:nvPr/>
        </p:nvCxnSpPr>
        <p:spPr>
          <a:xfrm rot="5400000">
            <a:off x="1684337" y="4192588"/>
            <a:ext cx="633413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59" name="215 CuadroTexto"/>
          <p:cNvSpPr txBox="1">
            <a:spLocks noChangeArrowheads="1"/>
          </p:cNvSpPr>
          <p:nvPr/>
        </p:nvSpPr>
        <p:spPr bwMode="auto">
          <a:xfrm>
            <a:off x="1785938" y="4572000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360" name="87 CuadroTexto"/>
          <p:cNvSpPr txBox="1">
            <a:spLocks noChangeArrowheads="1"/>
          </p:cNvSpPr>
          <p:nvPr/>
        </p:nvSpPr>
        <p:spPr bwMode="auto">
          <a:xfrm>
            <a:off x="2643188" y="1357313"/>
            <a:ext cx="4500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600" b="1">
                <a:latin typeface="Calibri" pitchFamily="34" charset="0"/>
              </a:rPr>
              <a:t>ESCALA PRINCIPAL</a:t>
            </a:r>
            <a:endParaRPr lang="es-ES" sz="3600" b="1">
              <a:latin typeface="Calibri" pitchFamily="34" charset="0"/>
            </a:endParaRPr>
          </a:p>
        </p:txBody>
      </p:sp>
      <p:sp>
        <p:nvSpPr>
          <p:cNvPr id="14361" name="87 CuadroTexto"/>
          <p:cNvSpPr txBox="1">
            <a:spLocks noChangeArrowheads="1"/>
          </p:cNvSpPr>
          <p:nvPr/>
        </p:nvSpPr>
        <p:spPr bwMode="auto">
          <a:xfrm>
            <a:off x="2500313" y="5640388"/>
            <a:ext cx="4500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600" b="1">
                <a:solidFill>
                  <a:srgbClr val="00B050"/>
                </a:solidFill>
                <a:latin typeface="Calibri" pitchFamily="34" charset="0"/>
              </a:rPr>
              <a:t>ESCALA VERNIER</a:t>
            </a:r>
            <a:endParaRPr lang="es-ES" sz="36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2314" name="120 CuadroTexto"/>
          <p:cNvSpPr txBox="1">
            <a:spLocks noChangeArrowheads="1"/>
          </p:cNvSpPr>
          <p:nvPr/>
        </p:nvSpPr>
        <p:spPr bwMode="auto">
          <a:xfrm>
            <a:off x="7072313" y="5715001"/>
            <a:ext cx="1571653" cy="461665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chemeClr val="bg1"/>
                </a:solidFill>
              </a:rPr>
              <a:t>.02 m.m.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102" name="101 Conector recto"/>
          <p:cNvCxnSpPr/>
          <p:nvPr/>
        </p:nvCxnSpPr>
        <p:spPr>
          <a:xfrm rot="5400000">
            <a:off x="1427956" y="3642519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103 Conector recto"/>
          <p:cNvCxnSpPr/>
          <p:nvPr/>
        </p:nvCxnSpPr>
        <p:spPr>
          <a:xfrm rot="5400000">
            <a:off x="715169" y="3642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67" name="83 CuadroTexto"/>
          <p:cNvSpPr txBox="1">
            <a:spLocks noChangeArrowheads="1"/>
          </p:cNvSpPr>
          <p:nvPr/>
        </p:nvSpPr>
        <p:spPr bwMode="auto">
          <a:xfrm>
            <a:off x="1071563" y="2976563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2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4368" name="83 CuadroTexto"/>
          <p:cNvSpPr txBox="1">
            <a:spLocks noChangeArrowheads="1"/>
          </p:cNvSpPr>
          <p:nvPr/>
        </p:nvSpPr>
        <p:spPr bwMode="auto">
          <a:xfrm>
            <a:off x="1428750" y="2976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3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4369" name="83 CuadroTexto"/>
          <p:cNvSpPr txBox="1">
            <a:spLocks noChangeArrowheads="1"/>
          </p:cNvSpPr>
          <p:nvPr/>
        </p:nvSpPr>
        <p:spPr bwMode="auto">
          <a:xfrm>
            <a:off x="2000250" y="2762250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5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4370" name="83 CuadroTexto"/>
          <p:cNvSpPr txBox="1">
            <a:spLocks noChangeArrowheads="1"/>
          </p:cNvSpPr>
          <p:nvPr/>
        </p:nvSpPr>
        <p:spPr bwMode="auto">
          <a:xfrm>
            <a:off x="1714500" y="2976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4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21" name="120 Conector recto"/>
          <p:cNvCxnSpPr/>
          <p:nvPr/>
        </p:nvCxnSpPr>
        <p:spPr>
          <a:xfrm rot="5400000">
            <a:off x="2572544" y="3642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121 Conector recto"/>
          <p:cNvCxnSpPr/>
          <p:nvPr/>
        </p:nvCxnSpPr>
        <p:spPr>
          <a:xfrm rot="5400000">
            <a:off x="3144044" y="3642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73" name="83 CuadroTexto"/>
          <p:cNvSpPr txBox="1">
            <a:spLocks noChangeArrowheads="1"/>
          </p:cNvSpPr>
          <p:nvPr/>
        </p:nvSpPr>
        <p:spPr bwMode="auto">
          <a:xfrm>
            <a:off x="2286000" y="29749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6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24" name="123 Conector recto"/>
          <p:cNvCxnSpPr/>
          <p:nvPr/>
        </p:nvCxnSpPr>
        <p:spPr>
          <a:xfrm rot="5400000">
            <a:off x="2858294" y="36409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 rot="5400000">
            <a:off x="2286794" y="36409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76" name="83 CuadroTexto"/>
          <p:cNvSpPr txBox="1">
            <a:spLocks noChangeArrowheads="1"/>
          </p:cNvSpPr>
          <p:nvPr/>
        </p:nvSpPr>
        <p:spPr bwMode="auto">
          <a:xfrm>
            <a:off x="2571750" y="29749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7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4377" name="83 CuadroTexto"/>
          <p:cNvSpPr txBox="1">
            <a:spLocks noChangeArrowheads="1"/>
          </p:cNvSpPr>
          <p:nvPr/>
        </p:nvSpPr>
        <p:spPr bwMode="auto">
          <a:xfrm>
            <a:off x="2857500" y="29749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8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4378" name="83 CuadroTexto"/>
          <p:cNvSpPr txBox="1">
            <a:spLocks noChangeArrowheads="1"/>
          </p:cNvSpPr>
          <p:nvPr/>
        </p:nvSpPr>
        <p:spPr bwMode="auto">
          <a:xfrm>
            <a:off x="3357563" y="2432050"/>
            <a:ext cx="357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es-ES" sz="5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379" name="83 CuadroTexto"/>
          <p:cNvSpPr txBox="1">
            <a:spLocks noChangeArrowheads="1"/>
          </p:cNvSpPr>
          <p:nvPr/>
        </p:nvSpPr>
        <p:spPr bwMode="auto">
          <a:xfrm>
            <a:off x="3143250" y="29749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9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4380" name="83 CuadroTexto"/>
          <p:cNvSpPr txBox="1">
            <a:spLocks noChangeArrowheads="1"/>
          </p:cNvSpPr>
          <p:nvPr/>
        </p:nvSpPr>
        <p:spPr bwMode="auto">
          <a:xfrm>
            <a:off x="285750" y="2428875"/>
            <a:ext cx="357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solidFill>
                  <a:srgbClr val="FF0000"/>
                </a:solidFill>
                <a:latin typeface="Calibri" pitchFamily="34" charset="0"/>
              </a:rPr>
              <a:t>0</a:t>
            </a:r>
            <a:endParaRPr lang="es-ES" sz="540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05" name="104 Conector recto"/>
          <p:cNvCxnSpPr/>
          <p:nvPr/>
        </p:nvCxnSpPr>
        <p:spPr>
          <a:xfrm rot="5400000">
            <a:off x="1893888" y="3535363"/>
            <a:ext cx="642937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106 Conector recto"/>
          <p:cNvCxnSpPr/>
          <p:nvPr/>
        </p:nvCxnSpPr>
        <p:spPr>
          <a:xfrm rot="5400000">
            <a:off x="2356644" y="4071144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107 Conector recto"/>
          <p:cNvCxnSpPr/>
          <p:nvPr/>
        </p:nvCxnSpPr>
        <p:spPr>
          <a:xfrm rot="5400000">
            <a:off x="2928144" y="4071144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84" name="136 CuadroTexto"/>
          <p:cNvSpPr txBox="1">
            <a:spLocks noChangeArrowheads="1"/>
          </p:cNvSpPr>
          <p:nvPr/>
        </p:nvSpPr>
        <p:spPr bwMode="auto">
          <a:xfrm>
            <a:off x="2071688" y="4295775"/>
            <a:ext cx="500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.12</a:t>
            </a:r>
            <a:endParaRPr lang="es-ES" sz="1400">
              <a:latin typeface="Calibri" pitchFamily="34" charset="0"/>
            </a:endParaRPr>
          </a:p>
        </p:txBody>
      </p:sp>
      <p:cxnSp>
        <p:nvCxnSpPr>
          <p:cNvPr id="110" name="109 Conector recto"/>
          <p:cNvCxnSpPr/>
          <p:nvPr/>
        </p:nvCxnSpPr>
        <p:spPr>
          <a:xfrm rot="5400000">
            <a:off x="2070894" y="4071144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rot="5400000">
            <a:off x="2642394" y="4071144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87" name="141 CuadroTexto"/>
          <p:cNvSpPr txBox="1">
            <a:spLocks noChangeArrowheads="1"/>
          </p:cNvSpPr>
          <p:nvPr/>
        </p:nvSpPr>
        <p:spPr bwMode="auto">
          <a:xfrm>
            <a:off x="2357438" y="4295775"/>
            <a:ext cx="500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.14</a:t>
            </a:r>
            <a:endParaRPr lang="es-ES" sz="1400">
              <a:latin typeface="Calibri" pitchFamily="34" charset="0"/>
            </a:endParaRPr>
          </a:p>
        </p:txBody>
      </p:sp>
      <p:sp>
        <p:nvSpPr>
          <p:cNvPr id="14388" name="143 CuadroTexto"/>
          <p:cNvSpPr txBox="1">
            <a:spLocks noChangeArrowheads="1"/>
          </p:cNvSpPr>
          <p:nvPr/>
        </p:nvSpPr>
        <p:spPr bwMode="auto">
          <a:xfrm>
            <a:off x="2928938" y="4295775"/>
            <a:ext cx="500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.18</a:t>
            </a:r>
            <a:endParaRPr lang="es-ES" sz="1400">
              <a:latin typeface="Calibri" pitchFamily="34" charset="0"/>
            </a:endParaRPr>
          </a:p>
        </p:txBody>
      </p:sp>
      <p:sp>
        <p:nvSpPr>
          <p:cNvPr id="14389" name="144 CuadroTexto"/>
          <p:cNvSpPr txBox="1">
            <a:spLocks noChangeArrowheads="1"/>
          </p:cNvSpPr>
          <p:nvPr/>
        </p:nvSpPr>
        <p:spPr bwMode="auto">
          <a:xfrm>
            <a:off x="2643188" y="4295775"/>
            <a:ext cx="500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.16</a:t>
            </a:r>
            <a:endParaRPr lang="es-ES" sz="1400">
              <a:latin typeface="Calibri" pitchFamily="34" charset="0"/>
            </a:endParaRPr>
          </a:p>
        </p:txBody>
      </p:sp>
      <p:cxnSp>
        <p:nvCxnSpPr>
          <p:cNvPr id="115" name="114 Conector recto"/>
          <p:cNvCxnSpPr/>
          <p:nvPr/>
        </p:nvCxnSpPr>
        <p:spPr>
          <a:xfrm rot="5400000">
            <a:off x="3785394" y="40489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115 Conector recto"/>
          <p:cNvCxnSpPr/>
          <p:nvPr/>
        </p:nvCxnSpPr>
        <p:spPr>
          <a:xfrm rot="5400000">
            <a:off x="4356894" y="40489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92" name="136 CuadroTexto"/>
          <p:cNvSpPr txBox="1">
            <a:spLocks noChangeArrowheads="1"/>
          </p:cNvSpPr>
          <p:nvPr/>
        </p:nvSpPr>
        <p:spPr bwMode="auto">
          <a:xfrm>
            <a:off x="3498850" y="4273550"/>
            <a:ext cx="500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.22</a:t>
            </a:r>
            <a:endParaRPr lang="es-ES" sz="1400">
              <a:latin typeface="Calibri" pitchFamily="34" charset="0"/>
            </a:endParaRPr>
          </a:p>
        </p:txBody>
      </p:sp>
      <p:cxnSp>
        <p:nvCxnSpPr>
          <p:cNvPr id="118" name="117 Conector recto"/>
          <p:cNvCxnSpPr/>
          <p:nvPr/>
        </p:nvCxnSpPr>
        <p:spPr>
          <a:xfrm rot="5400000">
            <a:off x="3499644" y="40489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118 Conector recto"/>
          <p:cNvCxnSpPr/>
          <p:nvPr/>
        </p:nvCxnSpPr>
        <p:spPr>
          <a:xfrm rot="5400000">
            <a:off x="4071144" y="40489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119 Conector recto"/>
          <p:cNvCxnSpPr/>
          <p:nvPr/>
        </p:nvCxnSpPr>
        <p:spPr>
          <a:xfrm rot="5400000">
            <a:off x="3111500" y="4170363"/>
            <a:ext cx="633413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96" name="141 CuadroTexto"/>
          <p:cNvSpPr txBox="1">
            <a:spLocks noChangeArrowheads="1"/>
          </p:cNvSpPr>
          <p:nvPr/>
        </p:nvSpPr>
        <p:spPr bwMode="auto">
          <a:xfrm>
            <a:off x="3784600" y="4273550"/>
            <a:ext cx="500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.24</a:t>
            </a:r>
            <a:endParaRPr lang="es-ES" sz="1400">
              <a:latin typeface="Calibri" pitchFamily="34" charset="0"/>
            </a:endParaRPr>
          </a:p>
        </p:txBody>
      </p:sp>
      <p:sp>
        <p:nvSpPr>
          <p:cNvPr id="14397" name="144 CuadroTexto"/>
          <p:cNvSpPr txBox="1">
            <a:spLocks noChangeArrowheads="1"/>
          </p:cNvSpPr>
          <p:nvPr/>
        </p:nvSpPr>
        <p:spPr bwMode="auto">
          <a:xfrm>
            <a:off x="4070350" y="4273550"/>
            <a:ext cx="500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.26</a:t>
            </a:r>
            <a:endParaRPr lang="es-ES" sz="1400">
              <a:latin typeface="Calibri" pitchFamily="34" charset="0"/>
            </a:endParaRPr>
          </a:p>
        </p:txBody>
      </p:sp>
      <p:sp>
        <p:nvSpPr>
          <p:cNvPr id="14398" name="146 CuadroTexto"/>
          <p:cNvSpPr txBox="1">
            <a:spLocks noChangeArrowheads="1"/>
          </p:cNvSpPr>
          <p:nvPr/>
        </p:nvSpPr>
        <p:spPr bwMode="auto">
          <a:xfrm>
            <a:off x="3213100" y="4559300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399" name="144 CuadroTexto"/>
          <p:cNvSpPr txBox="1">
            <a:spLocks noChangeArrowheads="1"/>
          </p:cNvSpPr>
          <p:nvPr/>
        </p:nvSpPr>
        <p:spPr bwMode="auto">
          <a:xfrm>
            <a:off x="4357688" y="4286250"/>
            <a:ext cx="500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.28</a:t>
            </a:r>
            <a:endParaRPr lang="es-ES" sz="1400">
              <a:latin typeface="Calibri" pitchFamily="34" charset="0"/>
            </a:endParaRPr>
          </a:p>
        </p:txBody>
      </p:sp>
      <p:cxnSp>
        <p:nvCxnSpPr>
          <p:cNvPr id="129" name="128 Conector recto"/>
          <p:cNvCxnSpPr/>
          <p:nvPr/>
        </p:nvCxnSpPr>
        <p:spPr>
          <a:xfrm rot="5400000">
            <a:off x="5214144" y="4071144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129 Conector recto"/>
          <p:cNvCxnSpPr/>
          <p:nvPr/>
        </p:nvCxnSpPr>
        <p:spPr>
          <a:xfrm rot="5400000">
            <a:off x="5785644" y="4071144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402" name="136 CuadroTexto"/>
          <p:cNvSpPr txBox="1">
            <a:spLocks noChangeArrowheads="1"/>
          </p:cNvSpPr>
          <p:nvPr/>
        </p:nvSpPr>
        <p:spPr bwMode="auto">
          <a:xfrm>
            <a:off x="4927600" y="4295775"/>
            <a:ext cx="500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.32</a:t>
            </a:r>
            <a:endParaRPr lang="es-ES" sz="1400">
              <a:latin typeface="Calibri" pitchFamily="34" charset="0"/>
            </a:endParaRPr>
          </a:p>
        </p:txBody>
      </p:sp>
      <p:cxnSp>
        <p:nvCxnSpPr>
          <p:cNvPr id="134" name="133 Conector recto"/>
          <p:cNvCxnSpPr/>
          <p:nvPr/>
        </p:nvCxnSpPr>
        <p:spPr>
          <a:xfrm rot="5400000">
            <a:off x="4928394" y="4071144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134 Conector recto"/>
          <p:cNvCxnSpPr/>
          <p:nvPr/>
        </p:nvCxnSpPr>
        <p:spPr>
          <a:xfrm rot="5400000">
            <a:off x="5499894" y="4071144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138 Conector recto"/>
          <p:cNvCxnSpPr/>
          <p:nvPr/>
        </p:nvCxnSpPr>
        <p:spPr>
          <a:xfrm rot="5400000">
            <a:off x="4540250" y="4192588"/>
            <a:ext cx="633413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406" name="141 CuadroTexto"/>
          <p:cNvSpPr txBox="1">
            <a:spLocks noChangeArrowheads="1"/>
          </p:cNvSpPr>
          <p:nvPr/>
        </p:nvSpPr>
        <p:spPr bwMode="auto">
          <a:xfrm>
            <a:off x="5214938" y="4295775"/>
            <a:ext cx="500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.34</a:t>
            </a:r>
            <a:endParaRPr lang="es-ES" sz="1400">
              <a:latin typeface="Calibri" pitchFamily="34" charset="0"/>
            </a:endParaRPr>
          </a:p>
        </p:txBody>
      </p:sp>
      <p:sp>
        <p:nvSpPr>
          <p:cNvPr id="14407" name="143 CuadroTexto"/>
          <p:cNvSpPr txBox="1">
            <a:spLocks noChangeArrowheads="1"/>
          </p:cNvSpPr>
          <p:nvPr/>
        </p:nvSpPr>
        <p:spPr bwMode="auto">
          <a:xfrm>
            <a:off x="5784850" y="4295775"/>
            <a:ext cx="500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.38</a:t>
            </a:r>
            <a:endParaRPr lang="es-ES" sz="1400">
              <a:latin typeface="Calibri" pitchFamily="34" charset="0"/>
            </a:endParaRPr>
          </a:p>
        </p:txBody>
      </p:sp>
      <p:sp>
        <p:nvSpPr>
          <p:cNvPr id="14408" name="144 CuadroTexto"/>
          <p:cNvSpPr txBox="1">
            <a:spLocks noChangeArrowheads="1"/>
          </p:cNvSpPr>
          <p:nvPr/>
        </p:nvSpPr>
        <p:spPr bwMode="auto">
          <a:xfrm>
            <a:off x="5499100" y="4295775"/>
            <a:ext cx="500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.36</a:t>
            </a:r>
            <a:endParaRPr lang="es-ES" sz="1400">
              <a:latin typeface="Calibri" pitchFamily="34" charset="0"/>
            </a:endParaRPr>
          </a:p>
        </p:txBody>
      </p:sp>
      <p:sp>
        <p:nvSpPr>
          <p:cNvPr id="14409" name="146 CuadroTexto"/>
          <p:cNvSpPr txBox="1">
            <a:spLocks noChangeArrowheads="1"/>
          </p:cNvSpPr>
          <p:nvPr/>
        </p:nvSpPr>
        <p:spPr bwMode="auto">
          <a:xfrm>
            <a:off x="4641850" y="4581525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45" name="144 Conector recto"/>
          <p:cNvCxnSpPr/>
          <p:nvPr/>
        </p:nvCxnSpPr>
        <p:spPr>
          <a:xfrm rot="5400000">
            <a:off x="5970587" y="4202113"/>
            <a:ext cx="633413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147 Conector recto"/>
          <p:cNvCxnSpPr/>
          <p:nvPr/>
        </p:nvCxnSpPr>
        <p:spPr>
          <a:xfrm rot="5400000">
            <a:off x="6358731" y="4048919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148 Conector recto"/>
          <p:cNvCxnSpPr/>
          <p:nvPr/>
        </p:nvCxnSpPr>
        <p:spPr>
          <a:xfrm rot="5400000">
            <a:off x="6930231" y="4048919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413" name="136 CuadroTexto"/>
          <p:cNvSpPr txBox="1">
            <a:spLocks noChangeArrowheads="1"/>
          </p:cNvSpPr>
          <p:nvPr/>
        </p:nvSpPr>
        <p:spPr bwMode="auto">
          <a:xfrm>
            <a:off x="6357938" y="4273550"/>
            <a:ext cx="500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.42</a:t>
            </a:r>
            <a:endParaRPr lang="es-ES" sz="1400">
              <a:latin typeface="Calibri" pitchFamily="34" charset="0"/>
            </a:endParaRPr>
          </a:p>
        </p:txBody>
      </p:sp>
      <p:cxnSp>
        <p:nvCxnSpPr>
          <p:cNvPr id="152" name="151 Conector recto"/>
          <p:cNvCxnSpPr/>
          <p:nvPr/>
        </p:nvCxnSpPr>
        <p:spPr>
          <a:xfrm rot="5400000">
            <a:off x="6642894" y="40489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415" name="141 CuadroTexto"/>
          <p:cNvSpPr txBox="1">
            <a:spLocks noChangeArrowheads="1"/>
          </p:cNvSpPr>
          <p:nvPr/>
        </p:nvSpPr>
        <p:spPr bwMode="auto">
          <a:xfrm>
            <a:off x="6643688" y="4273550"/>
            <a:ext cx="500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.44</a:t>
            </a:r>
            <a:endParaRPr lang="es-ES" sz="1400">
              <a:latin typeface="Calibri" pitchFamily="34" charset="0"/>
            </a:endParaRPr>
          </a:p>
        </p:txBody>
      </p:sp>
      <p:sp>
        <p:nvSpPr>
          <p:cNvPr id="14416" name="143 CuadroTexto"/>
          <p:cNvSpPr txBox="1">
            <a:spLocks noChangeArrowheads="1"/>
          </p:cNvSpPr>
          <p:nvPr/>
        </p:nvSpPr>
        <p:spPr bwMode="auto">
          <a:xfrm>
            <a:off x="7215188" y="4273550"/>
            <a:ext cx="500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.48</a:t>
            </a:r>
            <a:endParaRPr lang="es-ES" sz="1400">
              <a:latin typeface="Calibri" pitchFamily="34" charset="0"/>
            </a:endParaRPr>
          </a:p>
        </p:txBody>
      </p:sp>
      <p:sp>
        <p:nvSpPr>
          <p:cNvPr id="14417" name="144 CuadroTexto"/>
          <p:cNvSpPr txBox="1">
            <a:spLocks noChangeArrowheads="1"/>
          </p:cNvSpPr>
          <p:nvPr/>
        </p:nvSpPr>
        <p:spPr bwMode="auto">
          <a:xfrm>
            <a:off x="6929438" y="4273550"/>
            <a:ext cx="500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.46</a:t>
            </a:r>
            <a:endParaRPr lang="es-ES" sz="1400">
              <a:latin typeface="Calibri" pitchFamily="34" charset="0"/>
            </a:endParaRPr>
          </a:p>
        </p:txBody>
      </p:sp>
      <p:sp>
        <p:nvSpPr>
          <p:cNvPr id="14418" name="146 CuadroTexto"/>
          <p:cNvSpPr txBox="1">
            <a:spLocks noChangeArrowheads="1"/>
          </p:cNvSpPr>
          <p:nvPr/>
        </p:nvSpPr>
        <p:spPr bwMode="auto">
          <a:xfrm>
            <a:off x="6072188" y="4559300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59" name="158 Conector recto"/>
          <p:cNvCxnSpPr/>
          <p:nvPr/>
        </p:nvCxnSpPr>
        <p:spPr>
          <a:xfrm rot="5400000">
            <a:off x="7785894" y="40489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0" name="159 Conector recto"/>
          <p:cNvCxnSpPr/>
          <p:nvPr/>
        </p:nvCxnSpPr>
        <p:spPr>
          <a:xfrm rot="5400000">
            <a:off x="8357394" y="40489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421" name="136 CuadroTexto"/>
          <p:cNvSpPr txBox="1">
            <a:spLocks noChangeArrowheads="1"/>
          </p:cNvSpPr>
          <p:nvPr/>
        </p:nvSpPr>
        <p:spPr bwMode="auto">
          <a:xfrm>
            <a:off x="7786688" y="4273550"/>
            <a:ext cx="500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.52</a:t>
            </a:r>
            <a:endParaRPr lang="es-ES" sz="1400">
              <a:latin typeface="Calibri" pitchFamily="34" charset="0"/>
            </a:endParaRPr>
          </a:p>
        </p:txBody>
      </p:sp>
      <p:cxnSp>
        <p:nvCxnSpPr>
          <p:cNvPr id="162" name="161 Conector recto"/>
          <p:cNvCxnSpPr/>
          <p:nvPr/>
        </p:nvCxnSpPr>
        <p:spPr>
          <a:xfrm rot="5400000">
            <a:off x="7215981" y="4048919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3" name="162 Conector recto"/>
          <p:cNvCxnSpPr/>
          <p:nvPr/>
        </p:nvCxnSpPr>
        <p:spPr>
          <a:xfrm rot="5400000">
            <a:off x="8071644" y="40489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4" name="163 Conector recto"/>
          <p:cNvCxnSpPr/>
          <p:nvPr/>
        </p:nvCxnSpPr>
        <p:spPr>
          <a:xfrm rot="5400000">
            <a:off x="7397750" y="4170363"/>
            <a:ext cx="633413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425" name="141 CuadroTexto"/>
          <p:cNvSpPr txBox="1">
            <a:spLocks noChangeArrowheads="1"/>
          </p:cNvSpPr>
          <p:nvPr/>
        </p:nvSpPr>
        <p:spPr bwMode="auto">
          <a:xfrm>
            <a:off x="8072438" y="4273550"/>
            <a:ext cx="500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.54</a:t>
            </a:r>
            <a:endParaRPr lang="es-ES" sz="1400">
              <a:latin typeface="Calibri" pitchFamily="34" charset="0"/>
            </a:endParaRPr>
          </a:p>
        </p:txBody>
      </p:sp>
      <p:sp>
        <p:nvSpPr>
          <p:cNvPr id="14426" name="144 CuadroTexto"/>
          <p:cNvSpPr txBox="1">
            <a:spLocks noChangeArrowheads="1"/>
          </p:cNvSpPr>
          <p:nvPr/>
        </p:nvSpPr>
        <p:spPr bwMode="auto">
          <a:xfrm>
            <a:off x="8358188" y="4273550"/>
            <a:ext cx="500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.56</a:t>
            </a:r>
            <a:endParaRPr lang="es-ES" sz="1400">
              <a:latin typeface="Calibri" pitchFamily="34" charset="0"/>
            </a:endParaRPr>
          </a:p>
        </p:txBody>
      </p:sp>
      <p:sp>
        <p:nvSpPr>
          <p:cNvPr id="14427" name="146 CuadroTexto"/>
          <p:cNvSpPr txBox="1">
            <a:spLocks noChangeArrowheads="1"/>
          </p:cNvSpPr>
          <p:nvPr/>
        </p:nvSpPr>
        <p:spPr bwMode="auto">
          <a:xfrm>
            <a:off x="7500938" y="4559300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428" name="142 CuadroTexto"/>
          <p:cNvSpPr txBox="1">
            <a:spLocks noChangeArrowheads="1"/>
          </p:cNvSpPr>
          <p:nvPr/>
        </p:nvSpPr>
        <p:spPr bwMode="auto">
          <a:xfrm>
            <a:off x="3024188" y="4976813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.20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4429" name="142 CuadroTexto"/>
          <p:cNvSpPr txBox="1">
            <a:spLocks noChangeArrowheads="1"/>
          </p:cNvSpPr>
          <p:nvPr/>
        </p:nvSpPr>
        <p:spPr bwMode="auto">
          <a:xfrm>
            <a:off x="4452938" y="4976813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.30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4430" name="142 CuadroTexto"/>
          <p:cNvSpPr txBox="1">
            <a:spLocks noChangeArrowheads="1"/>
          </p:cNvSpPr>
          <p:nvPr/>
        </p:nvSpPr>
        <p:spPr bwMode="auto">
          <a:xfrm>
            <a:off x="5881688" y="4976813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.40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4431" name="142 CuadroTexto"/>
          <p:cNvSpPr txBox="1">
            <a:spLocks noChangeArrowheads="1"/>
          </p:cNvSpPr>
          <p:nvPr/>
        </p:nvSpPr>
        <p:spPr bwMode="auto">
          <a:xfrm>
            <a:off x="7310438" y="4976813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.50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2382" name="120 CuadroTexto"/>
          <p:cNvSpPr txBox="1">
            <a:spLocks noChangeArrowheads="1"/>
          </p:cNvSpPr>
          <p:nvPr/>
        </p:nvSpPr>
        <p:spPr bwMode="auto">
          <a:xfrm>
            <a:off x="7143750" y="1466850"/>
            <a:ext cx="1347788" cy="461963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chemeClr val="bg1"/>
                </a:solidFill>
              </a:rPr>
              <a:t>1 m.m.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176" name="175 Conector recto"/>
          <p:cNvCxnSpPr/>
          <p:nvPr/>
        </p:nvCxnSpPr>
        <p:spPr>
          <a:xfrm rot="5400000">
            <a:off x="4142581" y="36409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176 Conector recto"/>
          <p:cNvCxnSpPr/>
          <p:nvPr/>
        </p:nvCxnSpPr>
        <p:spPr>
          <a:xfrm rot="5400000">
            <a:off x="4715669" y="36393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437" name="83 CuadroTexto"/>
          <p:cNvSpPr txBox="1">
            <a:spLocks noChangeArrowheads="1"/>
          </p:cNvSpPr>
          <p:nvPr/>
        </p:nvSpPr>
        <p:spPr bwMode="auto">
          <a:xfrm>
            <a:off x="3857625" y="2973388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1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79" name="178 Conector recto"/>
          <p:cNvCxnSpPr/>
          <p:nvPr/>
        </p:nvCxnSpPr>
        <p:spPr>
          <a:xfrm rot="5400000">
            <a:off x="6323807" y="3532981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0" name="179 Conector recto"/>
          <p:cNvCxnSpPr/>
          <p:nvPr/>
        </p:nvCxnSpPr>
        <p:spPr>
          <a:xfrm rot="5400000">
            <a:off x="4428331" y="363934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1" name="180 Conector recto"/>
          <p:cNvCxnSpPr/>
          <p:nvPr/>
        </p:nvCxnSpPr>
        <p:spPr>
          <a:xfrm rot="5400000">
            <a:off x="3858419" y="36393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441" name="83 CuadroTexto"/>
          <p:cNvSpPr txBox="1">
            <a:spLocks noChangeArrowheads="1"/>
          </p:cNvSpPr>
          <p:nvPr/>
        </p:nvSpPr>
        <p:spPr bwMode="auto">
          <a:xfrm>
            <a:off x="4143375" y="2973388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2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4442" name="83 CuadroTexto"/>
          <p:cNvSpPr txBox="1">
            <a:spLocks noChangeArrowheads="1"/>
          </p:cNvSpPr>
          <p:nvPr/>
        </p:nvSpPr>
        <p:spPr bwMode="auto">
          <a:xfrm>
            <a:off x="4429125" y="2973388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3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4443" name="83 CuadroTexto"/>
          <p:cNvSpPr txBox="1">
            <a:spLocks noChangeArrowheads="1"/>
          </p:cNvSpPr>
          <p:nvPr/>
        </p:nvSpPr>
        <p:spPr bwMode="auto">
          <a:xfrm>
            <a:off x="5000625" y="27590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5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4444" name="83 CuadroTexto"/>
          <p:cNvSpPr txBox="1">
            <a:spLocks noChangeArrowheads="1"/>
          </p:cNvSpPr>
          <p:nvPr/>
        </p:nvSpPr>
        <p:spPr bwMode="auto">
          <a:xfrm>
            <a:off x="4714875" y="2973388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4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86" name="185 Conector recto"/>
          <p:cNvCxnSpPr/>
          <p:nvPr/>
        </p:nvCxnSpPr>
        <p:spPr>
          <a:xfrm rot="5400000">
            <a:off x="5572919" y="36393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7" name="186 Conector recto"/>
          <p:cNvCxnSpPr/>
          <p:nvPr/>
        </p:nvCxnSpPr>
        <p:spPr>
          <a:xfrm rot="5400000">
            <a:off x="6144419" y="36393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447" name="83 CuadroTexto"/>
          <p:cNvSpPr txBox="1">
            <a:spLocks noChangeArrowheads="1"/>
          </p:cNvSpPr>
          <p:nvPr/>
        </p:nvSpPr>
        <p:spPr bwMode="auto">
          <a:xfrm>
            <a:off x="5286375" y="2971800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6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89" name="188 Conector recto"/>
          <p:cNvCxnSpPr/>
          <p:nvPr/>
        </p:nvCxnSpPr>
        <p:spPr>
          <a:xfrm rot="5400000">
            <a:off x="5858669" y="3637757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0" name="189 Conector recto"/>
          <p:cNvCxnSpPr/>
          <p:nvPr/>
        </p:nvCxnSpPr>
        <p:spPr>
          <a:xfrm rot="5400000">
            <a:off x="5287169" y="3637757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450" name="83 CuadroTexto"/>
          <p:cNvSpPr txBox="1">
            <a:spLocks noChangeArrowheads="1"/>
          </p:cNvSpPr>
          <p:nvPr/>
        </p:nvSpPr>
        <p:spPr bwMode="auto">
          <a:xfrm>
            <a:off x="5572125" y="2971800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7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4451" name="83 CuadroTexto"/>
          <p:cNvSpPr txBox="1">
            <a:spLocks noChangeArrowheads="1"/>
          </p:cNvSpPr>
          <p:nvPr/>
        </p:nvSpPr>
        <p:spPr bwMode="auto">
          <a:xfrm>
            <a:off x="5857875" y="2971800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8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4452" name="83 CuadroTexto"/>
          <p:cNvSpPr txBox="1">
            <a:spLocks noChangeArrowheads="1"/>
          </p:cNvSpPr>
          <p:nvPr/>
        </p:nvSpPr>
        <p:spPr bwMode="auto">
          <a:xfrm>
            <a:off x="6357938" y="2428875"/>
            <a:ext cx="357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es-ES" sz="5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453" name="83 CuadroTexto"/>
          <p:cNvSpPr txBox="1">
            <a:spLocks noChangeArrowheads="1"/>
          </p:cNvSpPr>
          <p:nvPr/>
        </p:nvSpPr>
        <p:spPr bwMode="auto">
          <a:xfrm>
            <a:off x="6215063" y="2971800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9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95" name="194 Conector recto"/>
          <p:cNvCxnSpPr/>
          <p:nvPr/>
        </p:nvCxnSpPr>
        <p:spPr>
          <a:xfrm rot="5400000">
            <a:off x="4891088" y="3532188"/>
            <a:ext cx="642937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6" name="195 Conector recto"/>
          <p:cNvCxnSpPr/>
          <p:nvPr/>
        </p:nvCxnSpPr>
        <p:spPr>
          <a:xfrm rot="5400000">
            <a:off x="7000081" y="36409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7" name="196 Conector recto"/>
          <p:cNvCxnSpPr/>
          <p:nvPr/>
        </p:nvCxnSpPr>
        <p:spPr>
          <a:xfrm rot="5400000">
            <a:off x="7573169" y="36393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457" name="83 CuadroTexto"/>
          <p:cNvSpPr txBox="1">
            <a:spLocks noChangeArrowheads="1"/>
          </p:cNvSpPr>
          <p:nvPr/>
        </p:nvSpPr>
        <p:spPr bwMode="auto">
          <a:xfrm>
            <a:off x="6715125" y="2973388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1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200" name="199 Conector recto"/>
          <p:cNvCxnSpPr/>
          <p:nvPr/>
        </p:nvCxnSpPr>
        <p:spPr>
          <a:xfrm rot="5400000">
            <a:off x="7285831" y="363934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1" name="200 Conector recto"/>
          <p:cNvCxnSpPr/>
          <p:nvPr/>
        </p:nvCxnSpPr>
        <p:spPr>
          <a:xfrm rot="5400000">
            <a:off x="6715919" y="36393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460" name="83 CuadroTexto"/>
          <p:cNvSpPr txBox="1">
            <a:spLocks noChangeArrowheads="1"/>
          </p:cNvSpPr>
          <p:nvPr/>
        </p:nvSpPr>
        <p:spPr bwMode="auto">
          <a:xfrm>
            <a:off x="7000875" y="2973388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2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4461" name="83 CuadroTexto"/>
          <p:cNvSpPr txBox="1">
            <a:spLocks noChangeArrowheads="1"/>
          </p:cNvSpPr>
          <p:nvPr/>
        </p:nvSpPr>
        <p:spPr bwMode="auto">
          <a:xfrm>
            <a:off x="7286625" y="2973388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3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4462" name="83 CuadroTexto"/>
          <p:cNvSpPr txBox="1">
            <a:spLocks noChangeArrowheads="1"/>
          </p:cNvSpPr>
          <p:nvPr/>
        </p:nvSpPr>
        <p:spPr bwMode="auto">
          <a:xfrm>
            <a:off x="7858125" y="27590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5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4463" name="83 CuadroTexto"/>
          <p:cNvSpPr txBox="1">
            <a:spLocks noChangeArrowheads="1"/>
          </p:cNvSpPr>
          <p:nvPr/>
        </p:nvSpPr>
        <p:spPr bwMode="auto">
          <a:xfrm>
            <a:off x="7572375" y="2973388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4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206" name="205 Conector recto"/>
          <p:cNvCxnSpPr/>
          <p:nvPr/>
        </p:nvCxnSpPr>
        <p:spPr>
          <a:xfrm rot="5400000">
            <a:off x="8430419" y="36393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465" name="83 CuadroTexto"/>
          <p:cNvSpPr txBox="1">
            <a:spLocks noChangeArrowheads="1"/>
          </p:cNvSpPr>
          <p:nvPr/>
        </p:nvSpPr>
        <p:spPr bwMode="auto">
          <a:xfrm>
            <a:off x="8143875" y="2971800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6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210" name="209 Conector recto"/>
          <p:cNvCxnSpPr/>
          <p:nvPr/>
        </p:nvCxnSpPr>
        <p:spPr>
          <a:xfrm rot="5400000">
            <a:off x="8144669" y="3637757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467" name="83 CuadroTexto"/>
          <p:cNvSpPr txBox="1">
            <a:spLocks noChangeArrowheads="1"/>
          </p:cNvSpPr>
          <p:nvPr/>
        </p:nvSpPr>
        <p:spPr bwMode="auto">
          <a:xfrm>
            <a:off x="8501063" y="2971800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7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215" name="214 Conector recto"/>
          <p:cNvCxnSpPr/>
          <p:nvPr/>
        </p:nvCxnSpPr>
        <p:spPr>
          <a:xfrm rot="5400000">
            <a:off x="7748588" y="3532188"/>
            <a:ext cx="642937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469" name="142 CuadroTexto"/>
          <p:cNvSpPr txBox="1">
            <a:spLocks noChangeArrowheads="1"/>
          </p:cNvSpPr>
          <p:nvPr/>
        </p:nvSpPr>
        <p:spPr bwMode="auto">
          <a:xfrm>
            <a:off x="3286125" y="2119313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10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4470" name="142 CuadroTexto"/>
          <p:cNvSpPr txBox="1">
            <a:spLocks noChangeArrowheads="1"/>
          </p:cNvSpPr>
          <p:nvPr/>
        </p:nvSpPr>
        <p:spPr bwMode="auto">
          <a:xfrm>
            <a:off x="6310313" y="2119313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20</a:t>
            </a:r>
            <a:endParaRPr lang="es-ES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5362" name="Presentación" r:id="rId4" imgW="4571831" imgH="3428876" progId="PowerPoint.Show.8">
              <p:embed/>
            </p:oleObj>
          </a:graphicData>
        </a:graphic>
      </p:graphicFrame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4313" y="71438"/>
            <a:ext cx="73580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3200" dirty="0">
                <a:latin typeface="+mj-lt"/>
                <a:cs typeface="+mn-cs"/>
              </a:rPr>
              <a:t>Ejemplo de Calibradores Vernier de Escala en Sistema Métrico</a:t>
            </a:r>
            <a:endParaRPr lang="es-ES" sz="3200" dirty="0">
              <a:latin typeface="+mj-lt"/>
              <a:cs typeface="+mn-cs"/>
            </a:endParaRPr>
          </a:p>
        </p:txBody>
      </p:sp>
      <p:pic>
        <p:nvPicPr>
          <p:cNvPr id="15364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87 CuadroTexto"/>
          <p:cNvSpPr txBox="1">
            <a:spLocks noChangeArrowheads="1"/>
          </p:cNvSpPr>
          <p:nvPr/>
        </p:nvSpPr>
        <p:spPr bwMode="auto">
          <a:xfrm>
            <a:off x="1571625" y="4110038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1ª LECTURA =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15366" name="87 CuadroTexto"/>
          <p:cNvSpPr txBox="1">
            <a:spLocks noChangeArrowheads="1"/>
          </p:cNvSpPr>
          <p:nvPr/>
        </p:nvSpPr>
        <p:spPr bwMode="auto">
          <a:xfrm>
            <a:off x="1571625" y="4824413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solidFill>
                  <a:srgbClr val="00B050"/>
                </a:solidFill>
                <a:latin typeface="Calibri" pitchFamily="34" charset="0"/>
              </a:rPr>
              <a:t>2ª LECTURA =</a:t>
            </a:r>
            <a:endParaRPr lang="es-ES" sz="40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5367" name="87 CuadroTexto"/>
          <p:cNvSpPr txBox="1">
            <a:spLocks noChangeArrowheads="1"/>
          </p:cNvSpPr>
          <p:nvPr/>
        </p:nvSpPr>
        <p:spPr bwMode="auto">
          <a:xfrm>
            <a:off x="4786313" y="40005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1 4 . 0 0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15368" name="87 CuadroTexto"/>
          <p:cNvSpPr txBox="1">
            <a:spLocks noChangeArrowheads="1"/>
          </p:cNvSpPr>
          <p:nvPr/>
        </p:nvSpPr>
        <p:spPr bwMode="auto">
          <a:xfrm>
            <a:off x="785813" y="5649913"/>
            <a:ext cx="3857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LECTURA TOTAL =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106" name="105 Más"/>
          <p:cNvSpPr/>
          <p:nvPr/>
        </p:nvSpPr>
        <p:spPr>
          <a:xfrm>
            <a:off x="4429125" y="4643438"/>
            <a:ext cx="428625" cy="500062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08" name="107 Conector recto"/>
          <p:cNvCxnSpPr/>
          <p:nvPr/>
        </p:nvCxnSpPr>
        <p:spPr>
          <a:xfrm rot="10800000">
            <a:off x="4500563" y="5570538"/>
            <a:ext cx="2786062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 rot="10800000" flipH="1">
            <a:off x="500063" y="2816225"/>
            <a:ext cx="8072437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 rot="5400000">
            <a:off x="179388" y="2522538"/>
            <a:ext cx="642937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rot="5400000">
            <a:off x="999331" y="26312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86 Conector recto"/>
          <p:cNvCxnSpPr/>
          <p:nvPr/>
        </p:nvCxnSpPr>
        <p:spPr>
          <a:xfrm rot="5400000">
            <a:off x="1715294" y="26296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75" name="83 CuadroTexto"/>
          <p:cNvSpPr txBox="1">
            <a:spLocks noChangeArrowheads="1"/>
          </p:cNvSpPr>
          <p:nvPr/>
        </p:nvSpPr>
        <p:spPr bwMode="auto">
          <a:xfrm>
            <a:off x="642938" y="1963738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1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89" name="88 Conector recto"/>
          <p:cNvCxnSpPr/>
          <p:nvPr/>
        </p:nvCxnSpPr>
        <p:spPr>
          <a:xfrm rot="5400000">
            <a:off x="3394869" y="2523331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89 Conector recto"/>
          <p:cNvCxnSpPr/>
          <p:nvPr/>
        </p:nvCxnSpPr>
        <p:spPr>
          <a:xfrm rot="5400000">
            <a:off x="5499894" y="3048794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 rot="5400000">
            <a:off x="6071394" y="3048794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79" name="136 CuadroTexto"/>
          <p:cNvSpPr txBox="1">
            <a:spLocks noChangeArrowheads="1"/>
          </p:cNvSpPr>
          <p:nvPr/>
        </p:nvSpPr>
        <p:spPr bwMode="auto">
          <a:xfrm>
            <a:off x="5216525" y="32734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.02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93" name="92 Conector recto"/>
          <p:cNvCxnSpPr/>
          <p:nvPr/>
        </p:nvCxnSpPr>
        <p:spPr>
          <a:xfrm rot="5400000">
            <a:off x="5214144" y="3048794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 rot="5400000">
            <a:off x="5785644" y="3048794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94 Conector recto"/>
          <p:cNvCxnSpPr/>
          <p:nvPr/>
        </p:nvCxnSpPr>
        <p:spPr>
          <a:xfrm rot="5400000">
            <a:off x="4756150" y="3170238"/>
            <a:ext cx="633413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83" name="141 CuadroTexto"/>
          <p:cNvSpPr txBox="1">
            <a:spLocks noChangeArrowheads="1"/>
          </p:cNvSpPr>
          <p:nvPr/>
        </p:nvSpPr>
        <p:spPr bwMode="auto">
          <a:xfrm>
            <a:off x="5502275" y="32734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.04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15384" name="143 CuadroTexto"/>
          <p:cNvSpPr txBox="1">
            <a:spLocks noChangeArrowheads="1"/>
          </p:cNvSpPr>
          <p:nvPr/>
        </p:nvSpPr>
        <p:spPr bwMode="auto">
          <a:xfrm>
            <a:off x="6073775" y="32734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.08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15385" name="144 CuadroTexto"/>
          <p:cNvSpPr txBox="1">
            <a:spLocks noChangeArrowheads="1"/>
          </p:cNvSpPr>
          <p:nvPr/>
        </p:nvSpPr>
        <p:spPr bwMode="auto">
          <a:xfrm>
            <a:off x="5788025" y="32734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.06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15386" name="146 CuadroTexto"/>
          <p:cNvSpPr txBox="1">
            <a:spLocks noChangeArrowheads="1"/>
          </p:cNvSpPr>
          <p:nvPr/>
        </p:nvSpPr>
        <p:spPr bwMode="auto">
          <a:xfrm>
            <a:off x="4859338" y="3559175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solidFill>
                  <a:srgbClr val="FF0000"/>
                </a:solidFill>
                <a:latin typeface="Calibri" pitchFamily="34" charset="0"/>
              </a:rPr>
              <a:t>0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00" name="99 Conector recto"/>
          <p:cNvCxnSpPr/>
          <p:nvPr/>
        </p:nvCxnSpPr>
        <p:spPr>
          <a:xfrm rot="5400000">
            <a:off x="6257925" y="3179763"/>
            <a:ext cx="633413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88" name="215 CuadroTexto"/>
          <p:cNvSpPr txBox="1">
            <a:spLocks noChangeArrowheads="1"/>
          </p:cNvSpPr>
          <p:nvPr/>
        </p:nvSpPr>
        <p:spPr bwMode="auto">
          <a:xfrm>
            <a:off x="6432550" y="3559175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02" name="101 Conector recto"/>
          <p:cNvCxnSpPr/>
          <p:nvPr/>
        </p:nvCxnSpPr>
        <p:spPr>
          <a:xfrm rot="5400000">
            <a:off x="1356519" y="26296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102 Conector recto"/>
          <p:cNvCxnSpPr/>
          <p:nvPr/>
        </p:nvCxnSpPr>
        <p:spPr>
          <a:xfrm rot="5400000">
            <a:off x="643731" y="26296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91" name="83 CuadroTexto"/>
          <p:cNvSpPr txBox="1">
            <a:spLocks noChangeArrowheads="1"/>
          </p:cNvSpPr>
          <p:nvPr/>
        </p:nvSpPr>
        <p:spPr bwMode="auto">
          <a:xfrm>
            <a:off x="1000125" y="1963738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2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5392" name="83 CuadroTexto"/>
          <p:cNvSpPr txBox="1">
            <a:spLocks noChangeArrowheads="1"/>
          </p:cNvSpPr>
          <p:nvPr/>
        </p:nvSpPr>
        <p:spPr bwMode="auto">
          <a:xfrm>
            <a:off x="1357313" y="1963738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 dirty="0">
                <a:latin typeface="Calibri" pitchFamily="34" charset="0"/>
              </a:rPr>
              <a:t>3</a:t>
            </a:r>
            <a:endParaRPr lang="es-ES" sz="2800" dirty="0">
              <a:latin typeface="Calibri" pitchFamily="34" charset="0"/>
            </a:endParaRPr>
          </a:p>
        </p:txBody>
      </p:sp>
      <p:sp>
        <p:nvSpPr>
          <p:cNvPr id="15393" name="83 CuadroTexto"/>
          <p:cNvSpPr txBox="1">
            <a:spLocks noChangeArrowheads="1"/>
          </p:cNvSpPr>
          <p:nvPr/>
        </p:nvSpPr>
        <p:spPr bwMode="auto">
          <a:xfrm>
            <a:off x="2071688" y="1749425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5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5394" name="83 CuadroTexto"/>
          <p:cNvSpPr txBox="1">
            <a:spLocks noChangeArrowheads="1"/>
          </p:cNvSpPr>
          <p:nvPr/>
        </p:nvSpPr>
        <p:spPr bwMode="auto">
          <a:xfrm>
            <a:off x="1714500" y="1963738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4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10" name="109 Conector recto"/>
          <p:cNvCxnSpPr/>
          <p:nvPr/>
        </p:nvCxnSpPr>
        <p:spPr>
          <a:xfrm rot="5400000">
            <a:off x="2643981" y="26296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rot="5400000">
            <a:off x="3215481" y="26296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97" name="83 CuadroTexto"/>
          <p:cNvSpPr txBox="1">
            <a:spLocks noChangeArrowheads="1"/>
          </p:cNvSpPr>
          <p:nvPr/>
        </p:nvSpPr>
        <p:spPr bwMode="auto">
          <a:xfrm>
            <a:off x="2357438" y="1962150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6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13" name="112 Conector recto"/>
          <p:cNvCxnSpPr/>
          <p:nvPr/>
        </p:nvCxnSpPr>
        <p:spPr>
          <a:xfrm rot="5400000">
            <a:off x="2929731" y="2628107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 rot="5400000">
            <a:off x="2358231" y="2628107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400" name="83 CuadroTexto"/>
          <p:cNvSpPr txBox="1">
            <a:spLocks noChangeArrowheads="1"/>
          </p:cNvSpPr>
          <p:nvPr/>
        </p:nvSpPr>
        <p:spPr bwMode="auto">
          <a:xfrm>
            <a:off x="2643188" y="1962150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7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5401" name="83 CuadroTexto"/>
          <p:cNvSpPr txBox="1">
            <a:spLocks noChangeArrowheads="1"/>
          </p:cNvSpPr>
          <p:nvPr/>
        </p:nvSpPr>
        <p:spPr bwMode="auto">
          <a:xfrm>
            <a:off x="2928938" y="1962150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8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5402" name="83 CuadroTexto"/>
          <p:cNvSpPr txBox="1">
            <a:spLocks noChangeArrowheads="1"/>
          </p:cNvSpPr>
          <p:nvPr/>
        </p:nvSpPr>
        <p:spPr bwMode="auto">
          <a:xfrm>
            <a:off x="3214688" y="1962150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9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5403" name="83 CuadroTexto"/>
          <p:cNvSpPr txBox="1">
            <a:spLocks noChangeArrowheads="1"/>
          </p:cNvSpPr>
          <p:nvPr/>
        </p:nvSpPr>
        <p:spPr bwMode="auto">
          <a:xfrm>
            <a:off x="214313" y="1416050"/>
            <a:ext cx="3571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solidFill>
                  <a:srgbClr val="FF0000"/>
                </a:solidFill>
                <a:latin typeface="Calibri" pitchFamily="34" charset="0"/>
              </a:rPr>
              <a:t>0</a:t>
            </a:r>
            <a:endParaRPr lang="es-ES" sz="540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19" name="118 Conector recto"/>
          <p:cNvCxnSpPr/>
          <p:nvPr/>
        </p:nvCxnSpPr>
        <p:spPr>
          <a:xfrm rot="5400000">
            <a:off x="1965325" y="2522538"/>
            <a:ext cx="642937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119 Conector recto"/>
          <p:cNvCxnSpPr/>
          <p:nvPr/>
        </p:nvCxnSpPr>
        <p:spPr>
          <a:xfrm rot="5400000">
            <a:off x="6928644" y="30583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120 Conector recto"/>
          <p:cNvCxnSpPr/>
          <p:nvPr/>
        </p:nvCxnSpPr>
        <p:spPr>
          <a:xfrm rot="5400000">
            <a:off x="7500144" y="30583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407" name="136 CuadroTexto"/>
          <p:cNvSpPr txBox="1">
            <a:spLocks noChangeArrowheads="1"/>
          </p:cNvSpPr>
          <p:nvPr/>
        </p:nvSpPr>
        <p:spPr bwMode="auto">
          <a:xfrm>
            <a:off x="6645275" y="3282950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.12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123" name="122 Conector recto"/>
          <p:cNvCxnSpPr/>
          <p:nvPr/>
        </p:nvCxnSpPr>
        <p:spPr>
          <a:xfrm rot="5400000">
            <a:off x="6642894" y="30583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123 Conector recto"/>
          <p:cNvCxnSpPr/>
          <p:nvPr/>
        </p:nvCxnSpPr>
        <p:spPr>
          <a:xfrm rot="5400000">
            <a:off x="7214394" y="30583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410" name="141 CuadroTexto"/>
          <p:cNvSpPr txBox="1">
            <a:spLocks noChangeArrowheads="1"/>
          </p:cNvSpPr>
          <p:nvPr/>
        </p:nvSpPr>
        <p:spPr bwMode="auto">
          <a:xfrm>
            <a:off x="6931025" y="3282950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.14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15411" name="143 CuadroTexto"/>
          <p:cNvSpPr txBox="1">
            <a:spLocks noChangeArrowheads="1"/>
          </p:cNvSpPr>
          <p:nvPr/>
        </p:nvSpPr>
        <p:spPr bwMode="auto">
          <a:xfrm>
            <a:off x="7502525" y="3282950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.18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15412" name="144 CuadroTexto"/>
          <p:cNvSpPr txBox="1">
            <a:spLocks noChangeArrowheads="1"/>
          </p:cNvSpPr>
          <p:nvPr/>
        </p:nvSpPr>
        <p:spPr bwMode="auto">
          <a:xfrm>
            <a:off x="7216775" y="3282950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.16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128" name="127 Conector recto"/>
          <p:cNvCxnSpPr/>
          <p:nvPr/>
        </p:nvCxnSpPr>
        <p:spPr>
          <a:xfrm rot="5400000">
            <a:off x="8357394" y="3036094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414" name="136 CuadroTexto"/>
          <p:cNvSpPr txBox="1">
            <a:spLocks noChangeArrowheads="1"/>
          </p:cNvSpPr>
          <p:nvPr/>
        </p:nvSpPr>
        <p:spPr bwMode="auto">
          <a:xfrm>
            <a:off x="8143875" y="32607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.22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131" name="130 Conector recto"/>
          <p:cNvCxnSpPr/>
          <p:nvPr/>
        </p:nvCxnSpPr>
        <p:spPr>
          <a:xfrm rot="5400000">
            <a:off x="8143081" y="3036094"/>
            <a:ext cx="42862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3" name="132 Conector recto"/>
          <p:cNvCxnSpPr/>
          <p:nvPr/>
        </p:nvCxnSpPr>
        <p:spPr>
          <a:xfrm rot="5400000">
            <a:off x="7685087" y="3157538"/>
            <a:ext cx="633413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417" name="141 CuadroTexto"/>
          <p:cNvSpPr txBox="1">
            <a:spLocks noChangeArrowheads="1"/>
          </p:cNvSpPr>
          <p:nvPr/>
        </p:nvSpPr>
        <p:spPr bwMode="auto">
          <a:xfrm>
            <a:off x="8358188" y="3260725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.24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15418" name="146 CuadroTexto"/>
          <p:cNvSpPr txBox="1">
            <a:spLocks noChangeArrowheads="1"/>
          </p:cNvSpPr>
          <p:nvPr/>
        </p:nvSpPr>
        <p:spPr bwMode="auto">
          <a:xfrm>
            <a:off x="7859713" y="3546475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419" name="144 CuadroTexto"/>
          <p:cNvSpPr txBox="1">
            <a:spLocks noChangeArrowheads="1"/>
          </p:cNvSpPr>
          <p:nvPr/>
        </p:nvSpPr>
        <p:spPr bwMode="auto">
          <a:xfrm>
            <a:off x="12787313" y="3059113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.56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166" name="165 Conector recto"/>
          <p:cNvCxnSpPr/>
          <p:nvPr/>
        </p:nvCxnSpPr>
        <p:spPr>
          <a:xfrm rot="5400000">
            <a:off x="4142581" y="2628107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166 Conector recto"/>
          <p:cNvCxnSpPr/>
          <p:nvPr/>
        </p:nvCxnSpPr>
        <p:spPr>
          <a:xfrm rot="5400000">
            <a:off x="4715669" y="2626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422" name="83 CuadroTexto"/>
          <p:cNvSpPr txBox="1">
            <a:spLocks noChangeArrowheads="1"/>
          </p:cNvSpPr>
          <p:nvPr/>
        </p:nvSpPr>
        <p:spPr bwMode="auto">
          <a:xfrm>
            <a:off x="3929063" y="1960563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1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69" name="168 Conector recto"/>
          <p:cNvCxnSpPr/>
          <p:nvPr/>
        </p:nvCxnSpPr>
        <p:spPr>
          <a:xfrm rot="5400000">
            <a:off x="6323807" y="2520156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169 Conector recto"/>
          <p:cNvCxnSpPr/>
          <p:nvPr/>
        </p:nvCxnSpPr>
        <p:spPr>
          <a:xfrm rot="5400000">
            <a:off x="4428331" y="2626519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1" name="170 Conector recto"/>
          <p:cNvCxnSpPr/>
          <p:nvPr/>
        </p:nvCxnSpPr>
        <p:spPr>
          <a:xfrm rot="5400000">
            <a:off x="3858419" y="2626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426" name="83 CuadroTexto"/>
          <p:cNvSpPr txBox="1">
            <a:spLocks noChangeArrowheads="1"/>
          </p:cNvSpPr>
          <p:nvPr/>
        </p:nvSpPr>
        <p:spPr bwMode="auto">
          <a:xfrm>
            <a:off x="4143375" y="1960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2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5427" name="83 CuadroTexto"/>
          <p:cNvSpPr txBox="1">
            <a:spLocks noChangeArrowheads="1"/>
          </p:cNvSpPr>
          <p:nvPr/>
        </p:nvSpPr>
        <p:spPr bwMode="auto">
          <a:xfrm>
            <a:off x="4429125" y="1960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3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5428" name="83 CuadroTexto"/>
          <p:cNvSpPr txBox="1">
            <a:spLocks noChangeArrowheads="1"/>
          </p:cNvSpPr>
          <p:nvPr/>
        </p:nvSpPr>
        <p:spPr bwMode="auto">
          <a:xfrm>
            <a:off x="5000625" y="1746250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5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5429" name="83 CuadroTexto"/>
          <p:cNvSpPr txBox="1">
            <a:spLocks noChangeArrowheads="1"/>
          </p:cNvSpPr>
          <p:nvPr/>
        </p:nvSpPr>
        <p:spPr bwMode="auto">
          <a:xfrm>
            <a:off x="4714875" y="1960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4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76" name="175 Conector recto"/>
          <p:cNvCxnSpPr/>
          <p:nvPr/>
        </p:nvCxnSpPr>
        <p:spPr>
          <a:xfrm rot="5400000">
            <a:off x="5572919" y="2626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176 Conector recto"/>
          <p:cNvCxnSpPr/>
          <p:nvPr/>
        </p:nvCxnSpPr>
        <p:spPr>
          <a:xfrm rot="5400000">
            <a:off x="6144419" y="2626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432" name="83 CuadroTexto"/>
          <p:cNvSpPr txBox="1">
            <a:spLocks noChangeArrowheads="1"/>
          </p:cNvSpPr>
          <p:nvPr/>
        </p:nvSpPr>
        <p:spPr bwMode="auto">
          <a:xfrm>
            <a:off x="5286375" y="19589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6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79" name="178 Conector recto"/>
          <p:cNvCxnSpPr/>
          <p:nvPr/>
        </p:nvCxnSpPr>
        <p:spPr>
          <a:xfrm rot="5400000">
            <a:off x="5858669" y="26249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0" name="179 Conector recto"/>
          <p:cNvCxnSpPr/>
          <p:nvPr/>
        </p:nvCxnSpPr>
        <p:spPr>
          <a:xfrm rot="5400000">
            <a:off x="5287169" y="26249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435" name="83 CuadroTexto"/>
          <p:cNvSpPr txBox="1">
            <a:spLocks noChangeArrowheads="1"/>
          </p:cNvSpPr>
          <p:nvPr/>
        </p:nvSpPr>
        <p:spPr bwMode="auto">
          <a:xfrm>
            <a:off x="5572125" y="19589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7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5436" name="83 CuadroTexto"/>
          <p:cNvSpPr txBox="1">
            <a:spLocks noChangeArrowheads="1"/>
          </p:cNvSpPr>
          <p:nvPr/>
        </p:nvSpPr>
        <p:spPr bwMode="auto">
          <a:xfrm>
            <a:off x="5857875" y="19589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8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5437" name="83 CuadroTexto"/>
          <p:cNvSpPr txBox="1">
            <a:spLocks noChangeArrowheads="1"/>
          </p:cNvSpPr>
          <p:nvPr/>
        </p:nvSpPr>
        <p:spPr bwMode="auto">
          <a:xfrm>
            <a:off x="6215063" y="1958975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9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84" name="183 Conector recto"/>
          <p:cNvCxnSpPr/>
          <p:nvPr/>
        </p:nvCxnSpPr>
        <p:spPr>
          <a:xfrm rot="5400000">
            <a:off x="4891088" y="2519363"/>
            <a:ext cx="642937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" name="184 Conector recto"/>
          <p:cNvCxnSpPr/>
          <p:nvPr/>
        </p:nvCxnSpPr>
        <p:spPr>
          <a:xfrm rot="5400000">
            <a:off x="7000081" y="2628107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185 Conector recto"/>
          <p:cNvCxnSpPr/>
          <p:nvPr/>
        </p:nvCxnSpPr>
        <p:spPr>
          <a:xfrm rot="5400000">
            <a:off x="7573169" y="2626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441" name="83 CuadroTexto"/>
          <p:cNvSpPr txBox="1">
            <a:spLocks noChangeArrowheads="1"/>
          </p:cNvSpPr>
          <p:nvPr/>
        </p:nvSpPr>
        <p:spPr bwMode="auto">
          <a:xfrm>
            <a:off x="6715125" y="1960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1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88" name="187 Conector recto"/>
          <p:cNvCxnSpPr/>
          <p:nvPr/>
        </p:nvCxnSpPr>
        <p:spPr>
          <a:xfrm rot="5400000">
            <a:off x="7285831" y="2626519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9" name="188 Conector recto"/>
          <p:cNvCxnSpPr/>
          <p:nvPr/>
        </p:nvCxnSpPr>
        <p:spPr>
          <a:xfrm rot="5400000">
            <a:off x="6715919" y="2626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444" name="83 CuadroTexto"/>
          <p:cNvSpPr txBox="1">
            <a:spLocks noChangeArrowheads="1"/>
          </p:cNvSpPr>
          <p:nvPr/>
        </p:nvSpPr>
        <p:spPr bwMode="auto">
          <a:xfrm>
            <a:off x="7000875" y="1960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2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5445" name="83 CuadroTexto"/>
          <p:cNvSpPr txBox="1">
            <a:spLocks noChangeArrowheads="1"/>
          </p:cNvSpPr>
          <p:nvPr/>
        </p:nvSpPr>
        <p:spPr bwMode="auto">
          <a:xfrm>
            <a:off x="7286625" y="1960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3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5446" name="83 CuadroTexto"/>
          <p:cNvSpPr txBox="1">
            <a:spLocks noChangeArrowheads="1"/>
          </p:cNvSpPr>
          <p:nvPr/>
        </p:nvSpPr>
        <p:spPr bwMode="auto">
          <a:xfrm>
            <a:off x="7858125" y="1746250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5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5447" name="83 CuadroTexto"/>
          <p:cNvSpPr txBox="1">
            <a:spLocks noChangeArrowheads="1"/>
          </p:cNvSpPr>
          <p:nvPr/>
        </p:nvSpPr>
        <p:spPr bwMode="auto">
          <a:xfrm>
            <a:off x="7572375" y="1960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4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5448" name="83 CuadroTexto"/>
          <p:cNvSpPr txBox="1">
            <a:spLocks noChangeArrowheads="1"/>
          </p:cNvSpPr>
          <p:nvPr/>
        </p:nvSpPr>
        <p:spPr bwMode="auto">
          <a:xfrm>
            <a:off x="8143875" y="19589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6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96" name="195 Conector recto"/>
          <p:cNvCxnSpPr/>
          <p:nvPr/>
        </p:nvCxnSpPr>
        <p:spPr>
          <a:xfrm rot="5400000">
            <a:off x="8144669" y="2624932"/>
            <a:ext cx="42862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8" name="197 Conector recto"/>
          <p:cNvCxnSpPr/>
          <p:nvPr/>
        </p:nvCxnSpPr>
        <p:spPr>
          <a:xfrm rot="5400000">
            <a:off x="7748588" y="2519363"/>
            <a:ext cx="642937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451" name="83 CuadroTexto"/>
          <p:cNvSpPr txBox="1">
            <a:spLocks noChangeArrowheads="1"/>
          </p:cNvSpPr>
          <p:nvPr/>
        </p:nvSpPr>
        <p:spPr bwMode="auto">
          <a:xfrm>
            <a:off x="3429000" y="1416050"/>
            <a:ext cx="3571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es-ES" sz="5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452" name="83 CuadroTexto"/>
          <p:cNvSpPr txBox="1">
            <a:spLocks noChangeArrowheads="1"/>
          </p:cNvSpPr>
          <p:nvPr/>
        </p:nvSpPr>
        <p:spPr bwMode="auto">
          <a:xfrm>
            <a:off x="6357938" y="1416050"/>
            <a:ext cx="3571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es-ES" sz="5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453" name="83 CuadroTexto"/>
          <p:cNvSpPr txBox="1">
            <a:spLocks noChangeArrowheads="1"/>
          </p:cNvSpPr>
          <p:nvPr/>
        </p:nvSpPr>
        <p:spPr bwMode="auto">
          <a:xfrm>
            <a:off x="3429000" y="1071563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10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5454" name="83 CuadroTexto"/>
          <p:cNvSpPr txBox="1">
            <a:spLocks noChangeArrowheads="1"/>
          </p:cNvSpPr>
          <p:nvPr/>
        </p:nvSpPr>
        <p:spPr bwMode="auto">
          <a:xfrm>
            <a:off x="6286500" y="1071563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20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5455" name="87 CuadroTexto"/>
          <p:cNvSpPr txBox="1">
            <a:spLocks noChangeArrowheads="1"/>
          </p:cNvSpPr>
          <p:nvPr/>
        </p:nvSpPr>
        <p:spPr bwMode="auto">
          <a:xfrm>
            <a:off x="4786313" y="4741863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0 0 . 2 2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15456" name="87 CuadroTexto"/>
          <p:cNvSpPr txBox="1">
            <a:spLocks noChangeArrowheads="1"/>
          </p:cNvSpPr>
          <p:nvPr/>
        </p:nvSpPr>
        <p:spPr bwMode="auto">
          <a:xfrm>
            <a:off x="4786313" y="5599113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1 4 . 2 2</a:t>
            </a:r>
            <a:endParaRPr lang="es-ES" sz="4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6386" name="Presentación" r:id="rId4" imgW="4571831" imgH="3428876" progId="PowerPoint.Show.8">
              <p:embed/>
            </p:oleObj>
          </a:graphicData>
        </a:graphic>
      </p:graphicFrame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4313" y="71438"/>
            <a:ext cx="73580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3200" dirty="0">
                <a:latin typeface="+mj-lt"/>
                <a:cs typeface="+mn-cs"/>
              </a:rPr>
              <a:t>Ejercicio de Calibradores Vernier de Escala en Sistema Métrico</a:t>
            </a:r>
            <a:endParaRPr lang="es-ES" sz="3200" dirty="0">
              <a:latin typeface="+mj-lt"/>
              <a:cs typeface="+mn-cs"/>
            </a:endParaRPr>
          </a:p>
        </p:txBody>
      </p:sp>
      <p:pic>
        <p:nvPicPr>
          <p:cNvPr id="16388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87 CuadroTexto"/>
          <p:cNvSpPr txBox="1">
            <a:spLocks noChangeArrowheads="1"/>
          </p:cNvSpPr>
          <p:nvPr/>
        </p:nvSpPr>
        <p:spPr bwMode="auto">
          <a:xfrm>
            <a:off x="1571625" y="4110038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1ª LECTURA =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16390" name="87 CuadroTexto"/>
          <p:cNvSpPr txBox="1">
            <a:spLocks noChangeArrowheads="1"/>
          </p:cNvSpPr>
          <p:nvPr/>
        </p:nvSpPr>
        <p:spPr bwMode="auto">
          <a:xfrm>
            <a:off x="1571625" y="4824413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solidFill>
                  <a:srgbClr val="00B050"/>
                </a:solidFill>
                <a:latin typeface="Calibri" pitchFamily="34" charset="0"/>
              </a:rPr>
              <a:t>2ª LECTURA =</a:t>
            </a:r>
            <a:endParaRPr lang="es-ES" sz="40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6391" name="87 CuadroTexto"/>
          <p:cNvSpPr txBox="1">
            <a:spLocks noChangeArrowheads="1"/>
          </p:cNvSpPr>
          <p:nvPr/>
        </p:nvSpPr>
        <p:spPr bwMode="auto">
          <a:xfrm>
            <a:off x="4786313" y="40005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6 0 . 0 0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16392" name="87 CuadroTexto"/>
          <p:cNvSpPr txBox="1">
            <a:spLocks noChangeArrowheads="1"/>
          </p:cNvSpPr>
          <p:nvPr/>
        </p:nvSpPr>
        <p:spPr bwMode="auto">
          <a:xfrm>
            <a:off x="785813" y="5649913"/>
            <a:ext cx="3857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LECTURA TOTAL =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106" name="105 Más"/>
          <p:cNvSpPr/>
          <p:nvPr/>
        </p:nvSpPr>
        <p:spPr>
          <a:xfrm>
            <a:off x="4429125" y="4643438"/>
            <a:ext cx="428625" cy="500062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08" name="107 Conector recto"/>
          <p:cNvCxnSpPr/>
          <p:nvPr/>
        </p:nvCxnSpPr>
        <p:spPr>
          <a:xfrm rot="10800000">
            <a:off x="4500563" y="5570538"/>
            <a:ext cx="2786062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 rot="10800000" flipH="1">
            <a:off x="500063" y="2816225"/>
            <a:ext cx="8072437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 rot="5400000">
            <a:off x="179388" y="2522538"/>
            <a:ext cx="642937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rot="5400000">
            <a:off x="999331" y="26312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86 Conector recto"/>
          <p:cNvCxnSpPr/>
          <p:nvPr/>
        </p:nvCxnSpPr>
        <p:spPr>
          <a:xfrm rot="5400000">
            <a:off x="1715294" y="26296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99" name="83 CuadroTexto"/>
          <p:cNvSpPr txBox="1">
            <a:spLocks noChangeArrowheads="1"/>
          </p:cNvSpPr>
          <p:nvPr/>
        </p:nvSpPr>
        <p:spPr bwMode="auto">
          <a:xfrm>
            <a:off x="642938" y="1963738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1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89" name="88 Conector recto"/>
          <p:cNvCxnSpPr/>
          <p:nvPr/>
        </p:nvCxnSpPr>
        <p:spPr>
          <a:xfrm rot="5400000">
            <a:off x="3394869" y="2523331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89 Conector recto"/>
          <p:cNvCxnSpPr/>
          <p:nvPr/>
        </p:nvCxnSpPr>
        <p:spPr>
          <a:xfrm rot="5400000">
            <a:off x="7141369" y="3048794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 rot="5400000">
            <a:off x="7712869" y="3048794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403" name="136 CuadroTexto"/>
          <p:cNvSpPr txBox="1">
            <a:spLocks noChangeArrowheads="1"/>
          </p:cNvSpPr>
          <p:nvPr/>
        </p:nvSpPr>
        <p:spPr bwMode="auto">
          <a:xfrm>
            <a:off x="6858000" y="32734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.02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93" name="92 Conector recto"/>
          <p:cNvCxnSpPr/>
          <p:nvPr/>
        </p:nvCxnSpPr>
        <p:spPr>
          <a:xfrm rot="5400000">
            <a:off x="6855619" y="3048794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 rot="5400000">
            <a:off x="7427119" y="3048794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94 Conector recto"/>
          <p:cNvCxnSpPr/>
          <p:nvPr/>
        </p:nvCxnSpPr>
        <p:spPr>
          <a:xfrm rot="5400000">
            <a:off x="6397625" y="3170238"/>
            <a:ext cx="633413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407" name="141 CuadroTexto"/>
          <p:cNvSpPr txBox="1">
            <a:spLocks noChangeArrowheads="1"/>
          </p:cNvSpPr>
          <p:nvPr/>
        </p:nvSpPr>
        <p:spPr bwMode="auto">
          <a:xfrm>
            <a:off x="7143750" y="32734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.04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16408" name="143 CuadroTexto"/>
          <p:cNvSpPr txBox="1">
            <a:spLocks noChangeArrowheads="1"/>
          </p:cNvSpPr>
          <p:nvPr/>
        </p:nvSpPr>
        <p:spPr bwMode="auto">
          <a:xfrm>
            <a:off x="7715250" y="32734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.08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16409" name="144 CuadroTexto"/>
          <p:cNvSpPr txBox="1">
            <a:spLocks noChangeArrowheads="1"/>
          </p:cNvSpPr>
          <p:nvPr/>
        </p:nvSpPr>
        <p:spPr bwMode="auto">
          <a:xfrm>
            <a:off x="7429500" y="32734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.06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16410" name="146 CuadroTexto"/>
          <p:cNvSpPr txBox="1">
            <a:spLocks noChangeArrowheads="1"/>
          </p:cNvSpPr>
          <p:nvPr/>
        </p:nvSpPr>
        <p:spPr bwMode="auto">
          <a:xfrm>
            <a:off x="6500813" y="3559175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latin typeface="Calibri" pitchFamily="34" charset="0"/>
              </a:rPr>
              <a:t>0</a:t>
            </a:r>
            <a:endParaRPr lang="es-ES" sz="3200" b="1">
              <a:latin typeface="Calibri" pitchFamily="34" charset="0"/>
            </a:endParaRPr>
          </a:p>
        </p:txBody>
      </p:sp>
      <p:cxnSp>
        <p:nvCxnSpPr>
          <p:cNvPr id="100" name="99 Conector recto"/>
          <p:cNvCxnSpPr/>
          <p:nvPr/>
        </p:nvCxnSpPr>
        <p:spPr>
          <a:xfrm rot="5400000">
            <a:off x="7969250" y="3179763"/>
            <a:ext cx="633413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412" name="215 CuadroTexto"/>
          <p:cNvSpPr txBox="1">
            <a:spLocks noChangeArrowheads="1"/>
          </p:cNvSpPr>
          <p:nvPr/>
        </p:nvSpPr>
        <p:spPr bwMode="auto">
          <a:xfrm>
            <a:off x="8074025" y="3559175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latin typeface="Calibri" pitchFamily="34" charset="0"/>
              </a:rPr>
              <a:t>1</a:t>
            </a:r>
            <a:endParaRPr lang="es-ES" sz="3200" b="1">
              <a:latin typeface="Calibri" pitchFamily="34" charset="0"/>
            </a:endParaRPr>
          </a:p>
        </p:txBody>
      </p:sp>
      <p:cxnSp>
        <p:nvCxnSpPr>
          <p:cNvPr id="102" name="101 Conector recto"/>
          <p:cNvCxnSpPr/>
          <p:nvPr/>
        </p:nvCxnSpPr>
        <p:spPr>
          <a:xfrm rot="5400000">
            <a:off x="1356519" y="26296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102 Conector recto"/>
          <p:cNvCxnSpPr/>
          <p:nvPr/>
        </p:nvCxnSpPr>
        <p:spPr>
          <a:xfrm rot="5400000">
            <a:off x="643731" y="26296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415" name="83 CuadroTexto"/>
          <p:cNvSpPr txBox="1">
            <a:spLocks noChangeArrowheads="1"/>
          </p:cNvSpPr>
          <p:nvPr/>
        </p:nvSpPr>
        <p:spPr bwMode="auto">
          <a:xfrm>
            <a:off x="1000125" y="1963738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2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6416" name="83 CuadroTexto"/>
          <p:cNvSpPr txBox="1">
            <a:spLocks noChangeArrowheads="1"/>
          </p:cNvSpPr>
          <p:nvPr/>
        </p:nvSpPr>
        <p:spPr bwMode="auto">
          <a:xfrm>
            <a:off x="1357313" y="1963738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3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6417" name="83 CuadroTexto"/>
          <p:cNvSpPr txBox="1">
            <a:spLocks noChangeArrowheads="1"/>
          </p:cNvSpPr>
          <p:nvPr/>
        </p:nvSpPr>
        <p:spPr bwMode="auto">
          <a:xfrm>
            <a:off x="2071688" y="1749425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5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6418" name="83 CuadroTexto"/>
          <p:cNvSpPr txBox="1">
            <a:spLocks noChangeArrowheads="1"/>
          </p:cNvSpPr>
          <p:nvPr/>
        </p:nvSpPr>
        <p:spPr bwMode="auto">
          <a:xfrm>
            <a:off x="1714500" y="1963738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4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10" name="109 Conector recto"/>
          <p:cNvCxnSpPr/>
          <p:nvPr/>
        </p:nvCxnSpPr>
        <p:spPr>
          <a:xfrm rot="5400000">
            <a:off x="2643981" y="26296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rot="5400000">
            <a:off x="3215481" y="26296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421" name="83 CuadroTexto"/>
          <p:cNvSpPr txBox="1">
            <a:spLocks noChangeArrowheads="1"/>
          </p:cNvSpPr>
          <p:nvPr/>
        </p:nvSpPr>
        <p:spPr bwMode="auto">
          <a:xfrm>
            <a:off x="2357438" y="1962150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6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13" name="112 Conector recto"/>
          <p:cNvCxnSpPr/>
          <p:nvPr/>
        </p:nvCxnSpPr>
        <p:spPr>
          <a:xfrm rot="5400000">
            <a:off x="2929731" y="2628107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 rot="5400000">
            <a:off x="2358231" y="2628107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424" name="83 CuadroTexto"/>
          <p:cNvSpPr txBox="1">
            <a:spLocks noChangeArrowheads="1"/>
          </p:cNvSpPr>
          <p:nvPr/>
        </p:nvSpPr>
        <p:spPr bwMode="auto">
          <a:xfrm>
            <a:off x="2643188" y="1962150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7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6425" name="83 CuadroTexto"/>
          <p:cNvSpPr txBox="1">
            <a:spLocks noChangeArrowheads="1"/>
          </p:cNvSpPr>
          <p:nvPr/>
        </p:nvSpPr>
        <p:spPr bwMode="auto">
          <a:xfrm>
            <a:off x="2928938" y="1962150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8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6426" name="83 CuadroTexto"/>
          <p:cNvSpPr txBox="1">
            <a:spLocks noChangeArrowheads="1"/>
          </p:cNvSpPr>
          <p:nvPr/>
        </p:nvSpPr>
        <p:spPr bwMode="auto">
          <a:xfrm>
            <a:off x="3214688" y="1962150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9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6427" name="83 CuadroTexto"/>
          <p:cNvSpPr txBox="1">
            <a:spLocks noChangeArrowheads="1"/>
          </p:cNvSpPr>
          <p:nvPr/>
        </p:nvSpPr>
        <p:spPr bwMode="auto">
          <a:xfrm>
            <a:off x="214313" y="1416050"/>
            <a:ext cx="3571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4</a:t>
            </a:r>
            <a:endParaRPr lang="es-ES" sz="5400">
              <a:latin typeface="Calibri" pitchFamily="34" charset="0"/>
            </a:endParaRPr>
          </a:p>
        </p:txBody>
      </p:sp>
      <p:cxnSp>
        <p:nvCxnSpPr>
          <p:cNvPr id="119" name="118 Conector recto"/>
          <p:cNvCxnSpPr/>
          <p:nvPr/>
        </p:nvCxnSpPr>
        <p:spPr>
          <a:xfrm rot="5400000">
            <a:off x="1965325" y="2522538"/>
            <a:ext cx="642937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429" name="136 CuadroTexto"/>
          <p:cNvSpPr txBox="1">
            <a:spLocks noChangeArrowheads="1"/>
          </p:cNvSpPr>
          <p:nvPr/>
        </p:nvSpPr>
        <p:spPr bwMode="auto">
          <a:xfrm>
            <a:off x="8286750" y="3282950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.12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123" name="122 Conector recto"/>
          <p:cNvCxnSpPr/>
          <p:nvPr/>
        </p:nvCxnSpPr>
        <p:spPr>
          <a:xfrm rot="5400000">
            <a:off x="8284369" y="30583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431" name="144 CuadroTexto"/>
          <p:cNvSpPr txBox="1">
            <a:spLocks noChangeArrowheads="1"/>
          </p:cNvSpPr>
          <p:nvPr/>
        </p:nvSpPr>
        <p:spPr bwMode="auto">
          <a:xfrm>
            <a:off x="12787313" y="3059113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.56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166" name="165 Conector recto"/>
          <p:cNvCxnSpPr/>
          <p:nvPr/>
        </p:nvCxnSpPr>
        <p:spPr>
          <a:xfrm rot="5400000">
            <a:off x="4142581" y="2628107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166 Conector recto"/>
          <p:cNvCxnSpPr/>
          <p:nvPr/>
        </p:nvCxnSpPr>
        <p:spPr>
          <a:xfrm rot="5400000">
            <a:off x="4715669" y="2626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434" name="83 CuadroTexto"/>
          <p:cNvSpPr txBox="1">
            <a:spLocks noChangeArrowheads="1"/>
          </p:cNvSpPr>
          <p:nvPr/>
        </p:nvSpPr>
        <p:spPr bwMode="auto">
          <a:xfrm>
            <a:off x="3857625" y="1960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1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69" name="168 Conector recto"/>
          <p:cNvCxnSpPr/>
          <p:nvPr/>
        </p:nvCxnSpPr>
        <p:spPr>
          <a:xfrm rot="5400000">
            <a:off x="6323807" y="2520156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169 Conector recto"/>
          <p:cNvCxnSpPr/>
          <p:nvPr/>
        </p:nvCxnSpPr>
        <p:spPr>
          <a:xfrm rot="5400000">
            <a:off x="4428331" y="2626519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1" name="170 Conector recto"/>
          <p:cNvCxnSpPr/>
          <p:nvPr/>
        </p:nvCxnSpPr>
        <p:spPr>
          <a:xfrm rot="5400000">
            <a:off x="3858419" y="2626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438" name="83 CuadroTexto"/>
          <p:cNvSpPr txBox="1">
            <a:spLocks noChangeArrowheads="1"/>
          </p:cNvSpPr>
          <p:nvPr/>
        </p:nvSpPr>
        <p:spPr bwMode="auto">
          <a:xfrm>
            <a:off x="4143375" y="1960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2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6439" name="83 CuadroTexto"/>
          <p:cNvSpPr txBox="1">
            <a:spLocks noChangeArrowheads="1"/>
          </p:cNvSpPr>
          <p:nvPr/>
        </p:nvSpPr>
        <p:spPr bwMode="auto">
          <a:xfrm>
            <a:off x="4429125" y="1960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3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6440" name="83 CuadroTexto"/>
          <p:cNvSpPr txBox="1">
            <a:spLocks noChangeArrowheads="1"/>
          </p:cNvSpPr>
          <p:nvPr/>
        </p:nvSpPr>
        <p:spPr bwMode="auto">
          <a:xfrm>
            <a:off x="5000625" y="1746250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5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6441" name="83 CuadroTexto"/>
          <p:cNvSpPr txBox="1">
            <a:spLocks noChangeArrowheads="1"/>
          </p:cNvSpPr>
          <p:nvPr/>
        </p:nvSpPr>
        <p:spPr bwMode="auto">
          <a:xfrm>
            <a:off x="4714875" y="1960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4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76" name="175 Conector recto"/>
          <p:cNvCxnSpPr/>
          <p:nvPr/>
        </p:nvCxnSpPr>
        <p:spPr>
          <a:xfrm rot="5400000">
            <a:off x="5572919" y="2626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176 Conector recto"/>
          <p:cNvCxnSpPr/>
          <p:nvPr/>
        </p:nvCxnSpPr>
        <p:spPr>
          <a:xfrm rot="5400000">
            <a:off x="6144419" y="2626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444" name="83 CuadroTexto"/>
          <p:cNvSpPr txBox="1">
            <a:spLocks noChangeArrowheads="1"/>
          </p:cNvSpPr>
          <p:nvPr/>
        </p:nvSpPr>
        <p:spPr bwMode="auto">
          <a:xfrm>
            <a:off x="5286375" y="19589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6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79" name="178 Conector recto"/>
          <p:cNvCxnSpPr/>
          <p:nvPr/>
        </p:nvCxnSpPr>
        <p:spPr>
          <a:xfrm rot="5400000">
            <a:off x="5858669" y="26249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0" name="179 Conector recto"/>
          <p:cNvCxnSpPr/>
          <p:nvPr/>
        </p:nvCxnSpPr>
        <p:spPr>
          <a:xfrm rot="5400000">
            <a:off x="5287169" y="26249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447" name="83 CuadroTexto"/>
          <p:cNvSpPr txBox="1">
            <a:spLocks noChangeArrowheads="1"/>
          </p:cNvSpPr>
          <p:nvPr/>
        </p:nvSpPr>
        <p:spPr bwMode="auto">
          <a:xfrm>
            <a:off x="5572125" y="19589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7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6448" name="83 CuadroTexto"/>
          <p:cNvSpPr txBox="1">
            <a:spLocks noChangeArrowheads="1"/>
          </p:cNvSpPr>
          <p:nvPr/>
        </p:nvSpPr>
        <p:spPr bwMode="auto">
          <a:xfrm>
            <a:off x="5857875" y="19589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8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6449" name="83 CuadroTexto"/>
          <p:cNvSpPr txBox="1">
            <a:spLocks noChangeArrowheads="1"/>
          </p:cNvSpPr>
          <p:nvPr/>
        </p:nvSpPr>
        <p:spPr bwMode="auto">
          <a:xfrm>
            <a:off x="6215063" y="1958975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9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84" name="183 Conector recto"/>
          <p:cNvCxnSpPr/>
          <p:nvPr/>
        </p:nvCxnSpPr>
        <p:spPr>
          <a:xfrm rot="5400000">
            <a:off x="4891088" y="2519363"/>
            <a:ext cx="642937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" name="184 Conector recto"/>
          <p:cNvCxnSpPr/>
          <p:nvPr/>
        </p:nvCxnSpPr>
        <p:spPr>
          <a:xfrm rot="5400000">
            <a:off x="7000081" y="2628107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185 Conector recto"/>
          <p:cNvCxnSpPr/>
          <p:nvPr/>
        </p:nvCxnSpPr>
        <p:spPr>
          <a:xfrm rot="5400000">
            <a:off x="7573169" y="2626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453" name="83 CuadroTexto"/>
          <p:cNvSpPr txBox="1">
            <a:spLocks noChangeArrowheads="1"/>
          </p:cNvSpPr>
          <p:nvPr/>
        </p:nvSpPr>
        <p:spPr bwMode="auto">
          <a:xfrm>
            <a:off x="6715125" y="1960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1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88" name="187 Conector recto"/>
          <p:cNvCxnSpPr/>
          <p:nvPr/>
        </p:nvCxnSpPr>
        <p:spPr>
          <a:xfrm rot="5400000">
            <a:off x="7285831" y="2626519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9" name="188 Conector recto"/>
          <p:cNvCxnSpPr/>
          <p:nvPr/>
        </p:nvCxnSpPr>
        <p:spPr>
          <a:xfrm rot="5400000">
            <a:off x="6715919" y="2626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456" name="83 CuadroTexto"/>
          <p:cNvSpPr txBox="1">
            <a:spLocks noChangeArrowheads="1"/>
          </p:cNvSpPr>
          <p:nvPr/>
        </p:nvSpPr>
        <p:spPr bwMode="auto">
          <a:xfrm>
            <a:off x="7000875" y="1960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2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6457" name="83 CuadroTexto"/>
          <p:cNvSpPr txBox="1">
            <a:spLocks noChangeArrowheads="1"/>
          </p:cNvSpPr>
          <p:nvPr/>
        </p:nvSpPr>
        <p:spPr bwMode="auto">
          <a:xfrm>
            <a:off x="7286625" y="1960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3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6458" name="83 CuadroTexto"/>
          <p:cNvSpPr txBox="1">
            <a:spLocks noChangeArrowheads="1"/>
          </p:cNvSpPr>
          <p:nvPr/>
        </p:nvSpPr>
        <p:spPr bwMode="auto">
          <a:xfrm>
            <a:off x="7858125" y="1746250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5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6459" name="83 CuadroTexto"/>
          <p:cNvSpPr txBox="1">
            <a:spLocks noChangeArrowheads="1"/>
          </p:cNvSpPr>
          <p:nvPr/>
        </p:nvSpPr>
        <p:spPr bwMode="auto">
          <a:xfrm>
            <a:off x="7572375" y="1960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4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6460" name="83 CuadroTexto"/>
          <p:cNvSpPr txBox="1">
            <a:spLocks noChangeArrowheads="1"/>
          </p:cNvSpPr>
          <p:nvPr/>
        </p:nvSpPr>
        <p:spPr bwMode="auto">
          <a:xfrm>
            <a:off x="8143875" y="19589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6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96" name="195 Conector recto"/>
          <p:cNvCxnSpPr/>
          <p:nvPr/>
        </p:nvCxnSpPr>
        <p:spPr>
          <a:xfrm rot="5400000">
            <a:off x="8073231" y="2624932"/>
            <a:ext cx="42862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8" name="197 Conector recto"/>
          <p:cNvCxnSpPr/>
          <p:nvPr/>
        </p:nvCxnSpPr>
        <p:spPr>
          <a:xfrm rot="5400000">
            <a:off x="7748588" y="2519363"/>
            <a:ext cx="642937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463" name="83 CuadroTexto"/>
          <p:cNvSpPr txBox="1">
            <a:spLocks noChangeArrowheads="1"/>
          </p:cNvSpPr>
          <p:nvPr/>
        </p:nvSpPr>
        <p:spPr bwMode="auto">
          <a:xfrm>
            <a:off x="3429000" y="1416050"/>
            <a:ext cx="3571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5</a:t>
            </a:r>
            <a:endParaRPr lang="es-ES" sz="5400">
              <a:latin typeface="Calibri" pitchFamily="34" charset="0"/>
            </a:endParaRPr>
          </a:p>
        </p:txBody>
      </p:sp>
      <p:sp>
        <p:nvSpPr>
          <p:cNvPr id="16464" name="83 CuadroTexto"/>
          <p:cNvSpPr txBox="1">
            <a:spLocks noChangeArrowheads="1"/>
          </p:cNvSpPr>
          <p:nvPr/>
        </p:nvSpPr>
        <p:spPr bwMode="auto">
          <a:xfrm>
            <a:off x="6357938" y="1416050"/>
            <a:ext cx="3571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6</a:t>
            </a:r>
            <a:endParaRPr lang="es-ES" sz="5400">
              <a:latin typeface="Calibri" pitchFamily="34" charset="0"/>
            </a:endParaRPr>
          </a:p>
        </p:txBody>
      </p:sp>
      <p:sp>
        <p:nvSpPr>
          <p:cNvPr id="16465" name="87 CuadroTexto"/>
          <p:cNvSpPr txBox="1">
            <a:spLocks noChangeArrowheads="1"/>
          </p:cNvSpPr>
          <p:nvPr/>
        </p:nvSpPr>
        <p:spPr bwMode="auto">
          <a:xfrm>
            <a:off x="4786313" y="4741863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0 0 . 1 0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16466" name="87 CuadroTexto"/>
          <p:cNvSpPr txBox="1">
            <a:spLocks noChangeArrowheads="1"/>
          </p:cNvSpPr>
          <p:nvPr/>
        </p:nvSpPr>
        <p:spPr bwMode="auto">
          <a:xfrm>
            <a:off x="4786313" y="5599113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6 0 . 1 0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129" name="128 Elipse"/>
          <p:cNvSpPr/>
          <p:nvPr/>
        </p:nvSpPr>
        <p:spPr>
          <a:xfrm>
            <a:off x="71438" y="3286125"/>
            <a:ext cx="712787" cy="714375"/>
          </a:xfrm>
          <a:prstGeom prst="ellipse">
            <a:avLst/>
          </a:prstGeom>
          <a:solidFill>
            <a:srgbClr val="1008A8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3200" b="1" dirty="0">
                <a:solidFill>
                  <a:schemeClr val="bg1"/>
                </a:solidFill>
              </a:rPr>
              <a:t>1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88" name="87 Rectángulo"/>
          <p:cNvSpPr/>
          <p:nvPr/>
        </p:nvSpPr>
        <p:spPr>
          <a:xfrm>
            <a:off x="4429125" y="4143375"/>
            <a:ext cx="3071813" cy="2214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7410" name="Presentación" r:id="rId4" imgW="4571831" imgH="3428876" progId="PowerPoint.Show.8">
              <p:embed/>
            </p:oleObj>
          </a:graphicData>
        </a:graphic>
      </p:graphicFrame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4313" y="71438"/>
            <a:ext cx="73580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3200" dirty="0">
                <a:latin typeface="+mj-lt"/>
                <a:cs typeface="+mn-cs"/>
              </a:rPr>
              <a:t>Ejercicio de Calibradores Vernier de Escala en Sistema Métrico</a:t>
            </a:r>
            <a:endParaRPr lang="es-ES" sz="3200" dirty="0">
              <a:latin typeface="+mj-lt"/>
              <a:cs typeface="+mn-cs"/>
            </a:endParaRPr>
          </a:p>
        </p:txBody>
      </p:sp>
      <p:pic>
        <p:nvPicPr>
          <p:cNvPr id="17412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87 CuadroTexto"/>
          <p:cNvSpPr txBox="1">
            <a:spLocks noChangeArrowheads="1"/>
          </p:cNvSpPr>
          <p:nvPr/>
        </p:nvSpPr>
        <p:spPr bwMode="auto">
          <a:xfrm>
            <a:off x="1571625" y="4110038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1ª LECTURA =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17414" name="87 CuadroTexto"/>
          <p:cNvSpPr txBox="1">
            <a:spLocks noChangeArrowheads="1"/>
          </p:cNvSpPr>
          <p:nvPr/>
        </p:nvSpPr>
        <p:spPr bwMode="auto">
          <a:xfrm>
            <a:off x="1571625" y="4824413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solidFill>
                  <a:srgbClr val="00B050"/>
                </a:solidFill>
                <a:latin typeface="Calibri" pitchFamily="34" charset="0"/>
              </a:rPr>
              <a:t>2ª LECTURA =</a:t>
            </a:r>
            <a:endParaRPr lang="es-ES" sz="40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7415" name="87 CuadroTexto"/>
          <p:cNvSpPr txBox="1">
            <a:spLocks noChangeArrowheads="1"/>
          </p:cNvSpPr>
          <p:nvPr/>
        </p:nvSpPr>
        <p:spPr bwMode="auto">
          <a:xfrm>
            <a:off x="4786313" y="40005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0 8 . 0 0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17416" name="87 CuadroTexto"/>
          <p:cNvSpPr txBox="1">
            <a:spLocks noChangeArrowheads="1"/>
          </p:cNvSpPr>
          <p:nvPr/>
        </p:nvSpPr>
        <p:spPr bwMode="auto">
          <a:xfrm>
            <a:off x="785813" y="5649913"/>
            <a:ext cx="3857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LECTURA TOTAL =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106" name="105 Más"/>
          <p:cNvSpPr/>
          <p:nvPr/>
        </p:nvSpPr>
        <p:spPr>
          <a:xfrm>
            <a:off x="4429125" y="4643438"/>
            <a:ext cx="428625" cy="500062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08" name="107 Conector recto"/>
          <p:cNvCxnSpPr/>
          <p:nvPr/>
        </p:nvCxnSpPr>
        <p:spPr>
          <a:xfrm rot="10800000">
            <a:off x="4500563" y="5570538"/>
            <a:ext cx="2786062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 rot="10800000" flipH="1">
            <a:off x="500063" y="2816225"/>
            <a:ext cx="8072437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 rot="5400000">
            <a:off x="179388" y="2522538"/>
            <a:ext cx="642937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rot="5400000">
            <a:off x="999331" y="26312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86 Conector recto"/>
          <p:cNvCxnSpPr/>
          <p:nvPr/>
        </p:nvCxnSpPr>
        <p:spPr>
          <a:xfrm rot="5400000">
            <a:off x="1715294" y="26296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23" name="83 CuadroTexto"/>
          <p:cNvSpPr txBox="1">
            <a:spLocks noChangeArrowheads="1"/>
          </p:cNvSpPr>
          <p:nvPr/>
        </p:nvSpPr>
        <p:spPr bwMode="auto">
          <a:xfrm>
            <a:off x="642938" y="1963738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1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89" name="88 Conector recto"/>
          <p:cNvCxnSpPr/>
          <p:nvPr/>
        </p:nvCxnSpPr>
        <p:spPr>
          <a:xfrm rot="5400000">
            <a:off x="3394869" y="2523331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89 Conector recto"/>
          <p:cNvCxnSpPr/>
          <p:nvPr/>
        </p:nvCxnSpPr>
        <p:spPr>
          <a:xfrm rot="5400000">
            <a:off x="3713956" y="3048794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 rot="5400000">
            <a:off x="4285456" y="3048794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27" name="136 CuadroTexto"/>
          <p:cNvSpPr txBox="1">
            <a:spLocks noChangeArrowheads="1"/>
          </p:cNvSpPr>
          <p:nvPr/>
        </p:nvSpPr>
        <p:spPr bwMode="auto">
          <a:xfrm>
            <a:off x="3430588" y="3273425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.02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93" name="92 Conector recto"/>
          <p:cNvCxnSpPr/>
          <p:nvPr/>
        </p:nvCxnSpPr>
        <p:spPr>
          <a:xfrm rot="5400000">
            <a:off x="3428206" y="3048794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 rot="5400000">
            <a:off x="3999706" y="3048794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94 Conector recto"/>
          <p:cNvCxnSpPr/>
          <p:nvPr/>
        </p:nvCxnSpPr>
        <p:spPr>
          <a:xfrm rot="5400000">
            <a:off x="3040062" y="3170238"/>
            <a:ext cx="633413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31" name="141 CuadroTexto"/>
          <p:cNvSpPr txBox="1">
            <a:spLocks noChangeArrowheads="1"/>
          </p:cNvSpPr>
          <p:nvPr/>
        </p:nvSpPr>
        <p:spPr bwMode="auto">
          <a:xfrm>
            <a:off x="3716338" y="3273425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.04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17432" name="143 CuadroTexto"/>
          <p:cNvSpPr txBox="1">
            <a:spLocks noChangeArrowheads="1"/>
          </p:cNvSpPr>
          <p:nvPr/>
        </p:nvSpPr>
        <p:spPr bwMode="auto">
          <a:xfrm>
            <a:off x="4287838" y="3273425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.08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17433" name="144 CuadroTexto"/>
          <p:cNvSpPr txBox="1">
            <a:spLocks noChangeArrowheads="1"/>
          </p:cNvSpPr>
          <p:nvPr/>
        </p:nvSpPr>
        <p:spPr bwMode="auto">
          <a:xfrm>
            <a:off x="4002088" y="3273425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.06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17434" name="146 CuadroTexto"/>
          <p:cNvSpPr txBox="1">
            <a:spLocks noChangeArrowheads="1"/>
          </p:cNvSpPr>
          <p:nvPr/>
        </p:nvSpPr>
        <p:spPr bwMode="auto">
          <a:xfrm>
            <a:off x="3143250" y="3559175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latin typeface="Calibri" pitchFamily="34" charset="0"/>
              </a:rPr>
              <a:t>0</a:t>
            </a:r>
            <a:endParaRPr lang="es-ES" sz="3200" b="1">
              <a:latin typeface="Calibri" pitchFamily="34" charset="0"/>
            </a:endParaRPr>
          </a:p>
        </p:txBody>
      </p:sp>
      <p:cxnSp>
        <p:nvCxnSpPr>
          <p:cNvPr id="100" name="99 Conector recto"/>
          <p:cNvCxnSpPr/>
          <p:nvPr/>
        </p:nvCxnSpPr>
        <p:spPr>
          <a:xfrm rot="5400000">
            <a:off x="4471987" y="3179763"/>
            <a:ext cx="633413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36" name="215 CuadroTexto"/>
          <p:cNvSpPr txBox="1">
            <a:spLocks noChangeArrowheads="1"/>
          </p:cNvSpPr>
          <p:nvPr/>
        </p:nvSpPr>
        <p:spPr bwMode="auto">
          <a:xfrm>
            <a:off x="4646613" y="3559175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latin typeface="Calibri" pitchFamily="34" charset="0"/>
              </a:rPr>
              <a:t>1</a:t>
            </a:r>
            <a:endParaRPr lang="es-ES" sz="3200" b="1">
              <a:latin typeface="Calibri" pitchFamily="34" charset="0"/>
            </a:endParaRPr>
          </a:p>
        </p:txBody>
      </p:sp>
      <p:cxnSp>
        <p:nvCxnSpPr>
          <p:cNvPr id="102" name="101 Conector recto"/>
          <p:cNvCxnSpPr/>
          <p:nvPr/>
        </p:nvCxnSpPr>
        <p:spPr>
          <a:xfrm rot="5400000">
            <a:off x="1356519" y="26296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102 Conector recto"/>
          <p:cNvCxnSpPr/>
          <p:nvPr/>
        </p:nvCxnSpPr>
        <p:spPr>
          <a:xfrm rot="5400000">
            <a:off x="643731" y="26296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39" name="83 CuadroTexto"/>
          <p:cNvSpPr txBox="1">
            <a:spLocks noChangeArrowheads="1"/>
          </p:cNvSpPr>
          <p:nvPr/>
        </p:nvSpPr>
        <p:spPr bwMode="auto">
          <a:xfrm>
            <a:off x="1000125" y="1963738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2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7440" name="83 CuadroTexto"/>
          <p:cNvSpPr txBox="1">
            <a:spLocks noChangeArrowheads="1"/>
          </p:cNvSpPr>
          <p:nvPr/>
        </p:nvSpPr>
        <p:spPr bwMode="auto">
          <a:xfrm>
            <a:off x="1357313" y="1963738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3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7441" name="83 CuadroTexto"/>
          <p:cNvSpPr txBox="1">
            <a:spLocks noChangeArrowheads="1"/>
          </p:cNvSpPr>
          <p:nvPr/>
        </p:nvSpPr>
        <p:spPr bwMode="auto">
          <a:xfrm>
            <a:off x="2071688" y="1749425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5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7442" name="83 CuadroTexto"/>
          <p:cNvSpPr txBox="1">
            <a:spLocks noChangeArrowheads="1"/>
          </p:cNvSpPr>
          <p:nvPr/>
        </p:nvSpPr>
        <p:spPr bwMode="auto">
          <a:xfrm>
            <a:off x="1714500" y="1963738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4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10" name="109 Conector recto"/>
          <p:cNvCxnSpPr/>
          <p:nvPr/>
        </p:nvCxnSpPr>
        <p:spPr>
          <a:xfrm rot="5400000">
            <a:off x="2643981" y="26296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rot="5400000">
            <a:off x="3215481" y="26296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45" name="83 CuadroTexto"/>
          <p:cNvSpPr txBox="1">
            <a:spLocks noChangeArrowheads="1"/>
          </p:cNvSpPr>
          <p:nvPr/>
        </p:nvSpPr>
        <p:spPr bwMode="auto">
          <a:xfrm>
            <a:off x="2357438" y="1962150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6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13" name="112 Conector recto"/>
          <p:cNvCxnSpPr/>
          <p:nvPr/>
        </p:nvCxnSpPr>
        <p:spPr>
          <a:xfrm rot="5400000">
            <a:off x="2929731" y="2628107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 rot="5400000">
            <a:off x="2358231" y="2628107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48" name="83 CuadroTexto"/>
          <p:cNvSpPr txBox="1">
            <a:spLocks noChangeArrowheads="1"/>
          </p:cNvSpPr>
          <p:nvPr/>
        </p:nvSpPr>
        <p:spPr bwMode="auto">
          <a:xfrm>
            <a:off x="2643188" y="1962150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7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7449" name="83 CuadroTexto"/>
          <p:cNvSpPr txBox="1">
            <a:spLocks noChangeArrowheads="1"/>
          </p:cNvSpPr>
          <p:nvPr/>
        </p:nvSpPr>
        <p:spPr bwMode="auto">
          <a:xfrm>
            <a:off x="2928938" y="1962150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8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7450" name="83 CuadroTexto"/>
          <p:cNvSpPr txBox="1">
            <a:spLocks noChangeArrowheads="1"/>
          </p:cNvSpPr>
          <p:nvPr/>
        </p:nvSpPr>
        <p:spPr bwMode="auto">
          <a:xfrm>
            <a:off x="3214688" y="1962150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9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7451" name="83 CuadroTexto"/>
          <p:cNvSpPr txBox="1">
            <a:spLocks noChangeArrowheads="1"/>
          </p:cNvSpPr>
          <p:nvPr/>
        </p:nvSpPr>
        <p:spPr bwMode="auto">
          <a:xfrm>
            <a:off x="214313" y="1416050"/>
            <a:ext cx="3571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0</a:t>
            </a:r>
            <a:endParaRPr lang="es-ES" sz="5400">
              <a:latin typeface="Calibri" pitchFamily="34" charset="0"/>
            </a:endParaRPr>
          </a:p>
        </p:txBody>
      </p:sp>
      <p:cxnSp>
        <p:nvCxnSpPr>
          <p:cNvPr id="119" name="118 Conector recto"/>
          <p:cNvCxnSpPr/>
          <p:nvPr/>
        </p:nvCxnSpPr>
        <p:spPr>
          <a:xfrm rot="5400000">
            <a:off x="1965325" y="2522538"/>
            <a:ext cx="642937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119 Conector recto"/>
          <p:cNvCxnSpPr/>
          <p:nvPr/>
        </p:nvCxnSpPr>
        <p:spPr>
          <a:xfrm rot="5400000">
            <a:off x="5142706" y="3058319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120 Conector recto"/>
          <p:cNvCxnSpPr/>
          <p:nvPr/>
        </p:nvCxnSpPr>
        <p:spPr>
          <a:xfrm rot="5400000">
            <a:off x="5714206" y="3058319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55" name="136 CuadroTexto"/>
          <p:cNvSpPr txBox="1">
            <a:spLocks noChangeArrowheads="1"/>
          </p:cNvSpPr>
          <p:nvPr/>
        </p:nvSpPr>
        <p:spPr bwMode="auto">
          <a:xfrm>
            <a:off x="4859338" y="3282950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.12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123" name="122 Conector recto"/>
          <p:cNvCxnSpPr/>
          <p:nvPr/>
        </p:nvCxnSpPr>
        <p:spPr>
          <a:xfrm rot="5400000">
            <a:off x="4856956" y="3058319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123 Conector recto"/>
          <p:cNvCxnSpPr/>
          <p:nvPr/>
        </p:nvCxnSpPr>
        <p:spPr>
          <a:xfrm rot="5400000">
            <a:off x="5428456" y="3058319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58" name="141 CuadroTexto"/>
          <p:cNvSpPr txBox="1">
            <a:spLocks noChangeArrowheads="1"/>
          </p:cNvSpPr>
          <p:nvPr/>
        </p:nvSpPr>
        <p:spPr bwMode="auto">
          <a:xfrm>
            <a:off x="5145088" y="3282950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.14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17459" name="143 CuadroTexto"/>
          <p:cNvSpPr txBox="1">
            <a:spLocks noChangeArrowheads="1"/>
          </p:cNvSpPr>
          <p:nvPr/>
        </p:nvSpPr>
        <p:spPr bwMode="auto">
          <a:xfrm>
            <a:off x="5716588" y="3282950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.18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17460" name="144 CuadroTexto"/>
          <p:cNvSpPr txBox="1">
            <a:spLocks noChangeArrowheads="1"/>
          </p:cNvSpPr>
          <p:nvPr/>
        </p:nvSpPr>
        <p:spPr bwMode="auto">
          <a:xfrm>
            <a:off x="5430838" y="3282950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.16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128" name="127 Conector recto"/>
          <p:cNvCxnSpPr/>
          <p:nvPr/>
        </p:nvCxnSpPr>
        <p:spPr>
          <a:xfrm rot="5400000">
            <a:off x="6571456" y="3036094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62" name="136 CuadroTexto"/>
          <p:cNvSpPr txBox="1">
            <a:spLocks noChangeArrowheads="1"/>
          </p:cNvSpPr>
          <p:nvPr/>
        </p:nvSpPr>
        <p:spPr bwMode="auto">
          <a:xfrm>
            <a:off x="6286500" y="32607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.22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131" name="130 Conector recto"/>
          <p:cNvCxnSpPr/>
          <p:nvPr/>
        </p:nvCxnSpPr>
        <p:spPr>
          <a:xfrm rot="5400000">
            <a:off x="6285706" y="3036094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132 Conector recto"/>
          <p:cNvCxnSpPr/>
          <p:nvPr/>
        </p:nvCxnSpPr>
        <p:spPr>
          <a:xfrm rot="5400000">
            <a:off x="5899150" y="3157538"/>
            <a:ext cx="633413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65" name="141 CuadroTexto"/>
          <p:cNvSpPr txBox="1">
            <a:spLocks noChangeArrowheads="1"/>
          </p:cNvSpPr>
          <p:nvPr/>
        </p:nvSpPr>
        <p:spPr bwMode="auto">
          <a:xfrm>
            <a:off x="6572250" y="32607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.24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17466" name="146 CuadroTexto"/>
          <p:cNvSpPr txBox="1">
            <a:spLocks noChangeArrowheads="1"/>
          </p:cNvSpPr>
          <p:nvPr/>
        </p:nvSpPr>
        <p:spPr bwMode="auto">
          <a:xfrm>
            <a:off x="6073775" y="3546475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latin typeface="Calibri" pitchFamily="34" charset="0"/>
              </a:rPr>
              <a:t>2</a:t>
            </a:r>
            <a:endParaRPr lang="es-ES" sz="3200" b="1">
              <a:latin typeface="Calibri" pitchFamily="34" charset="0"/>
            </a:endParaRPr>
          </a:p>
        </p:txBody>
      </p:sp>
      <p:sp>
        <p:nvSpPr>
          <p:cNvPr id="17467" name="144 CuadroTexto"/>
          <p:cNvSpPr txBox="1">
            <a:spLocks noChangeArrowheads="1"/>
          </p:cNvSpPr>
          <p:nvPr/>
        </p:nvSpPr>
        <p:spPr bwMode="auto">
          <a:xfrm>
            <a:off x="12787313" y="3059113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.56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166" name="165 Conector recto"/>
          <p:cNvCxnSpPr/>
          <p:nvPr/>
        </p:nvCxnSpPr>
        <p:spPr>
          <a:xfrm rot="5400000">
            <a:off x="4142581" y="2628107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166 Conector recto"/>
          <p:cNvCxnSpPr/>
          <p:nvPr/>
        </p:nvCxnSpPr>
        <p:spPr>
          <a:xfrm rot="5400000">
            <a:off x="4715669" y="2626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70" name="83 CuadroTexto"/>
          <p:cNvSpPr txBox="1">
            <a:spLocks noChangeArrowheads="1"/>
          </p:cNvSpPr>
          <p:nvPr/>
        </p:nvSpPr>
        <p:spPr bwMode="auto">
          <a:xfrm>
            <a:off x="3857625" y="1960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1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69" name="168 Conector recto"/>
          <p:cNvCxnSpPr/>
          <p:nvPr/>
        </p:nvCxnSpPr>
        <p:spPr>
          <a:xfrm rot="5400000">
            <a:off x="6323807" y="2520156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169 Conector recto"/>
          <p:cNvCxnSpPr/>
          <p:nvPr/>
        </p:nvCxnSpPr>
        <p:spPr>
          <a:xfrm rot="5400000">
            <a:off x="4428331" y="2626519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1" name="170 Conector recto"/>
          <p:cNvCxnSpPr/>
          <p:nvPr/>
        </p:nvCxnSpPr>
        <p:spPr>
          <a:xfrm rot="5400000">
            <a:off x="3858419" y="2626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74" name="83 CuadroTexto"/>
          <p:cNvSpPr txBox="1">
            <a:spLocks noChangeArrowheads="1"/>
          </p:cNvSpPr>
          <p:nvPr/>
        </p:nvSpPr>
        <p:spPr bwMode="auto">
          <a:xfrm>
            <a:off x="4143375" y="1960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2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7475" name="83 CuadroTexto"/>
          <p:cNvSpPr txBox="1">
            <a:spLocks noChangeArrowheads="1"/>
          </p:cNvSpPr>
          <p:nvPr/>
        </p:nvSpPr>
        <p:spPr bwMode="auto">
          <a:xfrm>
            <a:off x="4429125" y="1960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3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7476" name="83 CuadroTexto"/>
          <p:cNvSpPr txBox="1">
            <a:spLocks noChangeArrowheads="1"/>
          </p:cNvSpPr>
          <p:nvPr/>
        </p:nvSpPr>
        <p:spPr bwMode="auto">
          <a:xfrm>
            <a:off x="5000625" y="1746250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5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7477" name="83 CuadroTexto"/>
          <p:cNvSpPr txBox="1">
            <a:spLocks noChangeArrowheads="1"/>
          </p:cNvSpPr>
          <p:nvPr/>
        </p:nvSpPr>
        <p:spPr bwMode="auto">
          <a:xfrm>
            <a:off x="4714875" y="1960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4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76" name="175 Conector recto"/>
          <p:cNvCxnSpPr/>
          <p:nvPr/>
        </p:nvCxnSpPr>
        <p:spPr>
          <a:xfrm rot="5400000">
            <a:off x="5572919" y="2626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176 Conector recto"/>
          <p:cNvCxnSpPr/>
          <p:nvPr/>
        </p:nvCxnSpPr>
        <p:spPr>
          <a:xfrm rot="5400000">
            <a:off x="6144419" y="2626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80" name="83 CuadroTexto"/>
          <p:cNvSpPr txBox="1">
            <a:spLocks noChangeArrowheads="1"/>
          </p:cNvSpPr>
          <p:nvPr/>
        </p:nvSpPr>
        <p:spPr bwMode="auto">
          <a:xfrm>
            <a:off x="5286375" y="19589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6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79" name="178 Conector recto"/>
          <p:cNvCxnSpPr/>
          <p:nvPr/>
        </p:nvCxnSpPr>
        <p:spPr>
          <a:xfrm rot="5400000">
            <a:off x="5858669" y="26249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0" name="179 Conector recto"/>
          <p:cNvCxnSpPr/>
          <p:nvPr/>
        </p:nvCxnSpPr>
        <p:spPr>
          <a:xfrm rot="5400000">
            <a:off x="5287169" y="26249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83" name="83 CuadroTexto"/>
          <p:cNvSpPr txBox="1">
            <a:spLocks noChangeArrowheads="1"/>
          </p:cNvSpPr>
          <p:nvPr/>
        </p:nvSpPr>
        <p:spPr bwMode="auto">
          <a:xfrm>
            <a:off x="5572125" y="19589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7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7484" name="83 CuadroTexto"/>
          <p:cNvSpPr txBox="1">
            <a:spLocks noChangeArrowheads="1"/>
          </p:cNvSpPr>
          <p:nvPr/>
        </p:nvSpPr>
        <p:spPr bwMode="auto">
          <a:xfrm>
            <a:off x="5857875" y="19589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8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7485" name="83 CuadroTexto"/>
          <p:cNvSpPr txBox="1">
            <a:spLocks noChangeArrowheads="1"/>
          </p:cNvSpPr>
          <p:nvPr/>
        </p:nvSpPr>
        <p:spPr bwMode="auto">
          <a:xfrm>
            <a:off x="6215063" y="1958975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9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84" name="183 Conector recto"/>
          <p:cNvCxnSpPr/>
          <p:nvPr/>
        </p:nvCxnSpPr>
        <p:spPr>
          <a:xfrm rot="5400000">
            <a:off x="4891088" y="2519363"/>
            <a:ext cx="642937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" name="184 Conector recto"/>
          <p:cNvCxnSpPr/>
          <p:nvPr/>
        </p:nvCxnSpPr>
        <p:spPr>
          <a:xfrm rot="5400000">
            <a:off x="7000081" y="2628107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185 Conector recto"/>
          <p:cNvCxnSpPr/>
          <p:nvPr/>
        </p:nvCxnSpPr>
        <p:spPr>
          <a:xfrm rot="5400000">
            <a:off x="7573169" y="2626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89" name="83 CuadroTexto"/>
          <p:cNvSpPr txBox="1">
            <a:spLocks noChangeArrowheads="1"/>
          </p:cNvSpPr>
          <p:nvPr/>
        </p:nvSpPr>
        <p:spPr bwMode="auto">
          <a:xfrm>
            <a:off x="6715125" y="1960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1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88" name="187 Conector recto"/>
          <p:cNvCxnSpPr/>
          <p:nvPr/>
        </p:nvCxnSpPr>
        <p:spPr>
          <a:xfrm rot="5400000">
            <a:off x="7285831" y="2626519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9" name="188 Conector recto"/>
          <p:cNvCxnSpPr/>
          <p:nvPr/>
        </p:nvCxnSpPr>
        <p:spPr>
          <a:xfrm rot="5400000">
            <a:off x="6715919" y="2626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92" name="83 CuadroTexto"/>
          <p:cNvSpPr txBox="1">
            <a:spLocks noChangeArrowheads="1"/>
          </p:cNvSpPr>
          <p:nvPr/>
        </p:nvSpPr>
        <p:spPr bwMode="auto">
          <a:xfrm>
            <a:off x="7000875" y="1960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2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7493" name="83 CuadroTexto"/>
          <p:cNvSpPr txBox="1">
            <a:spLocks noChangeArrowheads="1"/>
          </p:cNvSpPr>
          <p:nvPr/>
        </p:nvSpPr>
        <p:spPr bwMode="auto">
          <a:xfrm>
            <a:off x="7286625" y="1960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3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7494" name="83 CuadroTexto"/>
          <p:cNvSpPr txBox="1">
            <a:spLocks noChangeArrowheads="1"/>
          </p:cNvSpPr>
          <p:nvPr/>
        </p:nvSpPr>
        <p:spPr bwMode="auto">
          <a:xfrm>
            <a:off x="7786688" y="1746250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5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7495" name="83 CuadroTexto"/>
          <p:cNvSpPr txBox="1">
            <a:spLocks noChangeArrowheads="1"/>
          </p:cNvSpPr>
          <p:nvPr/>
        </p:nvSpPr>
        <p:spPr bwMode="auto">
          <a:xfrm>
            <a:off x="7572375" y="196056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4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7496" name="83 CuadroTexto"/>
          <p:cNvSpPr txBox="1">
            <a:spLocks noChangeArrowheads="1"/>
          </p:cNvSpPr>
          <p:nvPr/>
        </p:nvSpPr>
        <p:spPr bwMode="auto">
          <a:xfrm>
            <a:off x="8143875" y="19589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>
                <a:latin typeface="Calibri" pitchFamily="34" charset="0"/>
              </a:rPr>
              <a:t>6</a:t>
            </a:r>
            <a:endParaRPr lang="es-ES" sz="2800">
              <a:latin typeface="Calibri" pitchFamily="34" charset="0"/>
            </a:endParaRPr>
          </a:p>
        </p:txBody>
      </p:sp>
      <p:cxnSp>
        <p:nvCxnSpPr>
          <p:cNvPr id="196" name="195 Conector recto"/>
          <p:cNvCxnSpPr/>
          <p:nvPr/>
        </p:nvCxnSpPr>
        <p:spPr>
          <a:xfrm rot="5400000">
            <a:off x="8144669" y="26249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8" name="197 Conector recto"/>
          <p:cNvCxnSpPr/>
          <p:nvPr/>
        </p:nvCxnSpPr>
        <p:spPr>
          <a:xfrm rot="5400000">
            <a:off x="7680325" y="2519363"/>
            <a:ext cx="642937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99" name="83 CuadroTexto"/>
          <p:cNvSpPr txBox="1">
            <a:spLocks noChangeArrowheads="1"/>
          </p:cNvSpPr>
          <p:nvPr/>
        </p:nvSpPr>
        <p:spPr bwMode="auto">
          <a:xfrm>
            <a:off x="3429000" y="1416050"/>
            <a:ext cx="3571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1</a:t>
            </a:r>
            <a:endParaRPr lang="es-ES" sz="5400">
              <a:latin typeface="Calibri" pitchFamily="34" charset="0"/>
            </a:endParaRPr>
          </a:p>
        </p:txBody>
      </p:sp>
      <p:sp>
        <p:nvSpPr>
          <p:cNvPr id="17500" name="83 CuadroTexto"/>
          <p:cNvSpPr txBox="1">
            <a:spLocks noChangeArrowheads="1"/>
          </p:cNvSpPr>
          <p:nvPr/>
        </p:nvSpPr>
        <p:spPr bwMode="auto">
          <a:xfrm>
            <a:off x="6357938" y="1416050"/>
            <a:ext cx="3571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2</a:t>
            </a:r>
            <a:endParaRPr lang="es-ES" sz="5400">
              <a:latin typeface="Calibri" pitchFamily="34" charset="0"/>
            </a:endParaRPr>
          </a:p>
        </p:txBody>
      </p:sp>
      <p:sp>
        <p:nvSpPr>
          <p:cNvPr id="17501" name="87 CuadroTexto"/>
          <p:cNvSpPr txBox="1">
            <a:spLocks noChangeArrowheads="1"/>
          </p:cNvSpPr>
          <p:nvPr/>
        </p:nvSpPr>
        <p:spPr bwMode="auto">
          <a:xfrm>
            <a:off x="4786313" y="4741863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0 0 . 3 2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17502" name="87 CuadroTexto"/>
          <p:cNvSpPr txBox="1">
            <a:spLocks noChangeArrowheads="1"/>
          </p:cNvSpPr>
          <p:nvPr/>
        </p:nvSpPr>
        <p:spPr bwMode="auto">
          <a:xfrm>
            <a:off x="4786313" y="5599113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0 8 . 3 2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129" name="128 Elipse"/>
          <p:cNvSpPr/>
          <p:nvPr/>
        </p:nvSpPr>
        <p:spPr>
          <a:xfrm>
            <a:off x="71438" y="3286125"/>
            <a:ext cx="712787" cy="714375"/>
          </a:xfrm>
          <a:prstGeom prst="ellipse">
            <a:avLst/>
          </a:prstGeom>
          <a:solidFill>
            <a:srgbClr val="1008A8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3200" b="1" dirty="0">
                <a:solidFill>
                  <a:schemeClr val="bg1"/>
                </a:solidFill>
              </a:rPr>
              <a:t>2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32" name="131 Rectángulo"/>
          <p:cNvSpPr/>
          <p:nvPr/>
        </p:nvSpPr>
        <p:spPr>
          <a:xfrm>
            <a:off x="4429125" y="4143375"/>
            <a:ext cx="3071813" cy="2214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117" name="116 Conector recto"/>
          <p:cNvCxnSpPr/>
          <p:nvPr/>
        </p:nvCxnSpPr>
        <p:spPr>
          <a:xfrm rot="5400000">
            <a:off x="7141369" y="30710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117 Conector recto"/>
          <p:cNvCxnSpPr/>
          <p:nvPr/>
        </p:nvCxnSpPr>
        <p:spPr>
          <a:xfrm rot="5400000">
            <a:off x="7785894" y="3071019"/>
            <a:ext cx="42862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121 Conector recto"/>
          <p:cNvCxnSpPr/>
          <p:nvPr/>
        </p:nvCxnSpPr>
        <p:spPr>
          <a:xfrm rot="5400000">
            <a:off x="6855619" y="30710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124 Conector recto"/>
          <p:cNvCxnSpPr/>
          <p:nvPr/>
        </p:nvCxnSpPr>
        <p:spPr>
          <a:xfrm rot="5400000">
            <a:off x="8071644" y="30710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509" name="143 CuadroTexto"/>
          <p:cNvSpPr txBox="1">
            <a:spLocks noChangeArrowheads="1"/>
          </p:cNvSpPr>
          <p:nvPr/>
        </p:nvSpPr>
        <p:spPr bwMode="auto">
          <a:xfrm>
            <a:off x="7786688" y="3295650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.32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17510" name="146 CuadroTexto"/>
          <p:cNvSpPr txBox="1">
            <a:spLocks noChangeArrowheads="1"/>
          </p:cNvSpPr>
          <p:nvPr/>
        </p:nvSpPr>
        <p:spPr bwMode="auto">
          <a:xfrm>
            <a:off x="7500938" y="3559175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latin typeface="Calibri" pitchFamily="34" charset="0"/>
              </a:rPr>
              <a:t>3</a:t>
            </a:r>
            <a:endParaRPr lang="es-ES" sz="3200" b="1">
              <a:latin typeface="Calibri" pitchFamily="34" charset="0"/>
            </a:endParaRPr>
          </a:p>
        </p:txBody>
      </p:sp>
      <p:cxnSp>
        <p:nvCxnSpPr>
          <p:cNvPr id="134" name="133 Conector recto"/>
          <p:cNvCxnSpPr/>
          <p:nvPr/>
        </p:nvCxnSpPr>
        <p:spPr>
          <a:xfrm rot="5400000">
            <a:off x="7326312" y="3173413"/>
            <a:ext cx="633413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512" name="143 CuadroTexto"/>
          <p:cNvSpPr txBox="1">
            <a:spLocks noChangeArrowheads="1"/>
          </p:cNvSpPr>
          <p:nvPr/>
        </p:nvSpPr>
        <p:spPr bwMode="auto">
          <a:xfrm>
            <a:off x="8001000" y="32861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.34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17513" name="143 CuadroTexto"/>
          <p:cNvSpPr txBox="1">
            <a:spLocks noChangeArrowheads="1"/>
          </p:cNvSpPr>
          <p:nvPr/>
        </p:nvSpPr>
        <p:spPr bwMode="auto">
          <a:xfrm>
            <a:off x="6858000" y="3295650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.26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17514" name="143 CuadroTexto"/>
          <p:cNvSpPr txBox="1">
            <a:spLocks noChangeArrowheads="1"/>
          </p:cNvSpPr>
          <p:nvPr/>
        </p:nvSpPr>
        <p:spPr bwMode="auto">
          <a:xfrm>
            <a:off x="7143750" y="32861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.28</a:t>
            </a:r>
            <a:endParaRPr lang="es-ES" sz="1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8434" name="Presentación" r:id="rId4" imgW="4571831" imgH="3428876" progId="PowerPoint.Show.8">
              <p:embed/>
            </p:oleObj>
          </a:graphicData>
        </a:graphic>
      </p:graphicFrame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4313" y="71438"/>
            <a:ext cx="73580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3200" dirty="0">
                <a:latin typeface="+mj-lt"/>
                <a:cs typeface="+mn-cs"/>
              </a:rPr>
              <a:t>Ejercicio de Calibradores Vernier de Escala en Sistema Métrico</a:t>
            </a:r>
            <a:endParaRPr lang="es-ES" sz="3200" dirty="0">
              <a:latin typeface="+mj-lt"/>
              <a:cs typeface="+mn-cs"/>
            </a:endParaRPr>
          </a:p>
        </p:txBody>
      </p:sp>
      <p:pic>
        <p:nvPicPr>
          <p:cNvPr id="18436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87 CuadroTexto"/>
          <p:cNvSpPr txBox="1">
            <a:spLocks noChangeArrowheads="1"/>
          </p:cNvSpPr>
          <p:nvPr/>
        </p:nvSpPr>
        <p:spPr bwMode="auto">
          <a:xfrm>
            <a:off x="1571625" y="4110038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1ª LECTURA =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18438" name="87 CuadroTexto"/>
          <p:cNvSpPr txBox="1">
            <a:spLocks noChangeArrowheads="1"/>
          </p:cNvSpPr>
          <p:nvPr/>
        </p:nvSpPr>
        <p:spPr bwMode="auto">
          <a:xfrm>
            <a:off x="1571625" y="4824413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solidFill>
                  <a:srgbClr val="00B050"/>
                </a:solidFill>
                <a:latin typeface="Calibri" pitchFamily="34" charset="0"/>
              </a:rPr>
              <a:t>2ª LECTURA =</a:t>
            </a:r>
            <a:endParaRPr lang="es-ES" sz="40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8439" name="87 CuadroTexto"/>
          <p:cNvSpPr txBox="1">
            <a:spLocks noChangeArrowheads="1"/>
          </p:cNvSpPr>
          <p:nvPr/>
        </p:nvSpPr>
        <p:spPr bwMode="auto">
          <a:xfrm>
            <a:off x="4786313" y="40005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9 6 . 0 0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18440" name="87 CuadroTexto"/>
          <p:cNvSpPr txBox="1">
            <a:spLocks noChangeArrowheads="1"/>
          </p:cNvSpPr>
          <p:nvPr/>
        </p:nvSpPr>
        <p:spPr bwMode="auto">
          <a:xfrm>
            <a:off x="785813" y="5649913"/>
            <a:ext cx="3857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LECTURA TOTAL =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106" name="105 Más"/>
          <p:cNvSpPr/>
          <p:nvPr/>
        </p:nvSpPr>
        <p:spPr>
          <a:xfrm>
            <a:off x="4429125" y="4643438"/>
            <a:ext cx="428625" cy="500062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08" name="107 Conector recto"/>
          <p:cNvCxnSpPr/>
          <p:nvPr/>
        </p:nvCxnSpPr>
        <p:spPr>
          <a:xfrm rot="10800000">
            <a:off x="4500563" y="5570538"/>
            <a:ext cx="2786062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 rot="10800000" flipH="1">
            <a:off x="500063" y="2816225"/>
            <a:ext cx="8072437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 rot="5400000">
            <a:off x="179388" y="2522538"/>
            <a:ext cx="642937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rot="5400000">
            <a:off x="999331" y="26312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86 Conector recto"/>
          <p:cNvCxnSpPr/>
          <p:nvPr/>
        </p:nvCxnSpPr>
        <p:spPr>
          <a:xfrm rot="5400000">
            <a:off x="1715294" y="26296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88 Conector recto"/>
          <p:cNvCxnSpPr/>
          <p:nvPr/>
        </p:nvCxnSpPr>
        <p:spPr>
          <a:xfrm rot="5400000">
            <a:off x="3394869" y="2523331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89 Conector recto"/>
          <p:cNvCxnSpPr/>
          <p:nvPr/>
        </p:nvCxnSpPr>
        <p:spPr>
          <a:xfrm rot="5400000">
            <a:off x="5928519" y="3048794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 rot="5400000">
            <a:off x="6500019" y="3048794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92 Conector recto"/>
          <p:cNvCxnSpPr/>
          <p:nvPr/>
        </p:nvCxnSpPr>
        <p:spPr>
          <a:xfrm rot="5400000">
            <a:off x="5642769" y="3048794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 rot="5400000">
            <a:off x="6144419" y="3048794"/>
            <a:ext cx="42862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94 Conector recto"/>
          <p:cNvCxnSpPr/>
          <p:nvPr/>
        </p:nvCxnSpPr>
        <p:spPr>
          <a:xfrm rot="5400000">
            <a:off x="5254625" y="3170238"/>
            <a:ext cx="633413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53" name="146 CuadroTexto"/>
          <p:cNvSpPr txBox="1">
            <a:spLocks noChangeArrowheads="1"/>
          </p:cNvSpPr>
          <p:nvPr/>
        </p:nvSpPr>
        <p:spPr bwMode="auto">
          <a:xfrm>
            <a:off x="5357813" y="3559175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latin typeface="Calibri" pitchFamily="34" charset="0"/>
              </a:rPr>
              <a:t>0</a:t>
            </a:r>
            <a:endParaRPr lang="es-ES" sz="3200" b="1">
              <a:latin typeface="Calibri" pitchFamily="34" charset="0"/>
            </a:endParaRPr>
          </a:p>
        </p:txBody>
      </p:sp>
      <p:cxnSp>
        <p:nvCxnSpPr>
          <p:cNvPr id="100" name="99 Conector recto"/>
          <p:cNvCxnSpPr/>
          <p:nvPr/>
        </p:nvCxnSpPr>
        <p:spPr>
          <a:xfrm rot="5400000">
            <a:off x="6686550" y="3179763"/>
            <a:ext cx="633413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55" name="215 CuadroTexto"/>
          <p:cNvSpPr txBox="1">
            <a:spLocks noChangeArrowheads="1"/>
          </p:cNvSpPr>
          <p:nvPr/>
        </p:nvSpPr>
        <p:spPr bwMode="auto">
          <a:xfrm>
            <a:off x="6861175" y="3559175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latin typeface="Calibri" pitchFamily="34" charset="0"/>
              </a:rPr>
              <a:t>1</a:t>
            </a:r>
            <a:endParaRPr lang="es-ES" sz="3200" b="1">
              <a:latin typeface="Calibri" pitchFamily="34" charset="0"/>
            </a:endParaRPr>
          </a:p>
        </p:txBody>
      </p:sp>
      <p:cxnSp>
        <p:nvCxnSpPr>
          <p:cNvPr id="102" name="101 Conector recto"/>
          <p:cNvCxnSpPr/>
          <p:nvPr/>
        </p:nvCxnSpPr>
        <p:spPr>
          <a:xfrm rot="5400000">
            <a:off x="1356519" y="26296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102 Conector recto"/>
          <p:cNvCxnSpPr/>
          <p:nvPr/>
        </p:nvCxnSpPr>
        <p:spPr>
          <a:xfrm rot="5400000">
            <a:off x="643731" y="26296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109 Conector recto"/>
          <p:cNvCxnSpPr/>
          <p:nvPr/>
        </p:nvCxnSpPr>
        <p:spPr>
          <a:xfrm rot="5400000">
            <a:off x="2643981" y="26296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rot="5400000">
            <a:off x="3215481" y="26296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112 Conector recto"/>
          <p:cNvCxnSpPr/>
          <p:nvPr/>
        </p:nvCxnSpPr>
        <p:spPr>
          <a:xfrm rot="5400000">
            <a:off x="2929731" y="2628107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 rot="5400000">
            <a:off x="2358231" y="2628107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62" name="83 CuadroTexto"/>
          <p:cNvSpPr txBox="1">
            <a:spLocks noChangeArrowheads="1"/>
          </p:cNvSpPr>
          <p:nvPr/>
        </p:nvSpPr>
        <p:spPr bwMode="auto">
          <a:xfrm>
            <a:off x="214313" y="1416050"/>
            <a:ext cx="3571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8</a:t>
            </a:r>
            <a:endParaRPr lang="es-ES" sz="5400">
              <a:latin typeface="Calibri" pitchFamily="34" charset="0"/>
            </a:endParaRPr>
          </a:p>
        </p:txBody>
      </p:sp>
      <p:cxnSp>
        <p:nvCxnSpPr>
          <p:cNvPr id="119" name="118 Conector recto"/>
          <p:cNvCxnSpPr/>
          <p:nvPr/>
        </p:nvCxnSpPr>
        <p:spPr>
          <a:xfrm rot="5400000">
            <a:off x="1965325" y="2522538"/>
            <a:ext cx="642937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119 Conector recto"/>
          <p:cNvCxnSpPr/>
          <p:nvPr/>
        </p:nvCxnSpPr>
        <p:spPr>
          <a:xfrm rot="5400000">
            <a:off x="7357269" y="30583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120 Conector recto"/>
          <p:cNvCxnSpPr/>
          <p:nvPr/>
        </p:nvCxnSpPr>
        <p:spPr>
          <a:xfrm rot="5400000">
            <a:off x="7928769" y="30583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122 Conector recto"/>
          <p:cNvCxnSpPr/>
          <p:nvPr/>
        </p:nvCxnSpPr>
        <p:spPr>
          <a:xfrm rot="5400000">
            <a:off x="7071519" y="30583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123 Conector recto"/>
          <p:cNvCxnSpPr/>
          <p:nvPr/>
        </p:nvCxnSpPr>
        <p:spPr>
          <a:xfrm rot="5400000">
            <a:off x="7643019" y="30583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132 Conector recto"/>
          <p:cNvCxnSpPr/>
          <p:nvPr/>
        </p:nvCxnSpPr>
        <p:spPr>
          <a:xfrm rot="5400000">
            <a:off x="8113712" y="3157538"/>
            <a:ext cx="633413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69" name="146 CuadroTexto"/>
          <p:cNvSpPr txBox="1">
            <a:spLocks noChangeArrowheads="1"/>
          </p:cNvSpPr>
          <p:nvPr/>
        </p:nvSpPr>
        <p:spPr bwMode="auto">
          <a:xfrm>
            <a:off x="8288338" y="3546475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latin typeface="Calibri" pitchFamily="34" charset="0"/>
              </a:rPr>
              <a:t>2</a:t>
            </a:r>
            <a:endParaRPr lang="es-ES" sz="3200" b="1">
              <a:latin typeface="Calibri" pitchFamily="34" charset="0"/>
            </a:endParaRPr>
          </a:p>
        </p:txBody>
      </p:sp>
      <p:sp>
        <p:nvSpPr>
          <p:cNvPr id="18470" name="144 CuadroTexto"/>
          <p:cNvSpPr txBox="1">
            <a:spLocks noChangeArrowheads="1"/>
          </p:cNvSpPr>
          <p:nvPr/>
        </p:nvSpPr>
        <p:spPr bwMode="auto">
          <a:xfrm>
            <a:off x="12787313" y="3059113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.56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166" name="165 Conector recto"/>
          <p:cNvCxnSpPr/>
          <p:nvPr/>
        </p:nvCxnSpPr>
        <p:spPr>
          <a:xfrm rot="5400000">
            <a:off x="4142581" y="2628107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166 Conector recto"/>
          <p:cNvCxnSpPr/>
          <p:nvPr/>
        </p:nvCxnSpPr>
        <p:spPr>
          <a:xfrm rot="5400000">
            <a:off x="4715669" y="2626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168 Conector recto"/>
          <p:cNvCxnSpPr/>
          <p:nvPr/>
        </p:nvCxnSpPr>
        <p:spPr>
          <a:xfrm rot="5400000">
            <a:off x="6323807" y="2520156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169 Conector recto"/>
          <p:cNvCxnSpPr/>
          <p:nvPr/>
        </p:nvCxnSpPr>
        <p:spPr>
          <a:xfrm rot="5400000">
            <a:off x="4428331" y="2626519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1" name="170 Conector recto"/>
          <p:cNvCxnSpPr/>
          <p:nvPr/>
        </p:nvCxnSpPr>
        <p:spPr>
          <a:xfrm rot="5400000">
            <a:off x="3858419" y="2626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175 Conector recto"/>
          <p:cNvCxnSpPr/>
          <p:nvPr/>
        </p:nvCxnSpPr>
        <p:spPr>
          <a:xfrm rot="5400000">
            <a:off x="5572919" y="2626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176 Conector recto"/>
          <p:cNvCxnSpPr/>
          <p:nvPr/>
        </p:nvCxnSpPr>
        <p:spPr>
          <a:xfrm rot="5400000">
            <a:off x="6144419" y="2626519"/>
            <a:ext cx="42862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9" name="178 Conector recto"/>
          <p:cNvCxnSpPr/>
          <p:nvPr/>
        </p:nvCxnSpPr>
        <p:spPr>
          <a:xfrm rot="5400000">
            <a:off x="5858669" y="26249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0" name="179 Conector recto"/>
          <p:cNvCxnSpPr/>
          <p:nvPr/>
        </p:nvCxnSpPr>
        <p:spPr>
          <a:xfrm rot="5400000">
            <a:off x="5287169" y="26249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4" name="183 Conector recto"/>
          <p:cNvCxnSpPr/>
          <p:nvPr/>
        </p:nvCxnSpPr>
        <p:spPr>
          <a:xfrm rot="5400000">
            <a:off x="4891088" y="2519363"/>
            <a:ext cx="642937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" name="184 Conector recto"/>
          <p:cNvCxnSpPr/>
          <p:nvPr/>
        </p:nvCxnSpPr>
        <p:spPr>
          <a:xfrm rot="5400000">
            <a:off x="7000081" y="2628107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185 Conector recto"/>
          <p:cNvCxnSpPr/>
          <p:nvPr/>
        </p:nvCxnSpPr>
        <p:spPr>
          <a:xfrm rot="5400000">
            <a:off x="7573169" y="2626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8" name="187 Conector recto"/>
          <p:cNvCxnSpPr/>
          <p:nvPr/>
        </p:nvCxnSpPr>
        <p:spPr>
          <a:xfrm rot="5400000">
            <a:off x="7285831" y="2626519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9" name="188 Conector recto"/>
          <p:cNvCxnSpPr/>
          <p:nvPr/>
        </p:nvCxnSpPr>
        <p:spPr>
          <a:xfrm rot="5400000">
            <a:off x="6715919" y="262651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6" name="195 Conector recto"/>
          <p:cNvCxnSpPr/>
          <p:nvPr/>
        </p:nvCxnSpPr>
        <p:spPr>
          <a:xfrm rot="5400000">
            <a:off x="8144669" y="26249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8" name="197 Conector recto"/>
          <p:cNvCxnSpPr/>
          <p:nvPr/>
        </p:nvCxnSpPr>
        <p:spPr>
          <a:xfrm rot="5400000">
            <a:off x="7750175" y="2519363"/>
            <a:ext cx="642937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87" name="83 CuadroTexto"/>
          <p:cNvSpPr txBox="1">
            <a:spLocks noChangeArrowheads="1"/>
          </p:cNvSpPr>
          <p:nvPr/>
        </p:nvSpPr>
        <p:spPr bwMode="auto">
          <a:xfrm>
            <a:off x="3429000" y="1416050"/>
            <a:ext cx="3571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9</a:t>
            </a:r>
            <a:endParaRPr lang="es-ES" sz="5400">
              <a:latin typeface="Calibri" pitchFamily="34" charset="0"/>
            </a:endParaRPr>
          </a:p>
        </p:txBody>
      </p:sp>
      <p:sp>
        <p:nvSpPr>
          <p:cNvPr id="18488" name="83 CuadroTexto"/>
          <p:cNvSpPr txBox="1">
            <a:spLocks noChangeArrowheads="1"/>
          </p:cNvSpPr>
          <p:nvPr/>
        </p:nvSpPr>
        <p:spPr bwMode="auto">
          <a:xfrm>
            <a:off x="6215063" y="1416050"/>
            <a:ext cx="1500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5400">
                <a:latin typeface="Calibri" pitchFamily="34" charset="0"/>
              </a:rPr>
              <a:t>10</a:t>
            </a:r>
            <a:endParaRPr lang="es-ES" sz="5400">
              <a:latin typeface="Calibri" pitchFamily="34" charset="0"/>
            </a:endParaRPr>
          </a:p>
        </p:txBody>
      </p:sp>
      <p:sp>
        <p:nvSpPr>
          <p:cNvPr id="18489" name="87 CuadroTexto"/>
          <p:cNvSpPr txBox="1">
            <a:spLocks noChangeArrowheads="1"/>
          </p:cNvSpPr>
          <p:nvPr/>
        </p:nvSpPr>
        <p:spPr bwMode="auto">
          <a:xfrm>
            <a:off x="4786313" y="4741863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0 0 . 0 6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18490" name="87 CuadroTexto"/>
          <p:cNvSpPr txBox="1">
            <a:spLocks noChangeArrowheads="1"/>
          </p:cNvSpPr>
          <p:nvPr/>
        </p:nvSpPr>
        <p:spPr bwMode="auto">
          <a:xfrm>
            <a:off x="4786313" y="5599113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9 6 . 0 6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129" name="128 Elipse"/>
          <p:cNvSpPr/>
          <p:nvPr/>
        </p:nvSpPr>
        <p:spPr>
          <a:xfrm>
            <a:off x="71438" y="3286125"/>
            <a:ext cx="712787" cy="714375"/>
          </a:xfrm>
          <a:prstGeom prst="ellipse">
            <a:avLst/>
          </a:prstGeom>
          <a:solidFill>
            <a:srgbClr val="1008A8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3200" b="1" dirty="0">
                <a:solidFill>
                  <a:schemeClr val="bg1"/>
                </a:solidFill>
              </a:rPr>
              <a:t>3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32" name="131 Rectángulo"/>
          <p:cNvSpPr/>
          <p:nvPr/>
        </p:nvSpPr>
        <p:spPr>
          <a:xfrm>
            <a:off x="4429125" y="4143375"/>
            <a:ext cx="3071813" cy="2214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0" y="1714488"/>
          <a:ext cx="9144000" cy="6858000"/>
        </p:xfrm>
        <a:graphic>
          <a:graphicData uri="http://schemas.openxmlformats.org/presentationml/2006/ole">
            <p:oleObj spid="_x0000_s1026" name="Presentación" r:id="rId4" imgW="4571831" imgH="3428876" progId="PowerPoint.Show.8">
              <p:embed/>
            </p:oleObj>
          </a:graphicData>
        </a:graphic>
      </p:graphicFrame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642938" y="428625"/>
            <a:ext cx="2466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 b="1">
                <a:latin typeface="Arial Black" pitchFamily="34" charset="0"/>
              </a:rPr>
              <a:t>Contenido</a:t>
            </a:r>
            <a:endParaRPr lang="es-ES" sz="3200" b="1">
              <a:latin typeface="Arial Black" pitchFamily="34" charset="0"/>
            </a:endParaRPr>
          </a:p>
        </p:txBody>
      </p:sp>
      <p:sp>
        <p:nvSpPr>
          <p:cNvPr id="1028" name="TextBox 5"/>
          <p:cNvSpPr txBox="1">
            <a:spLocks noChangeArrowheads="1"/>
          </p:cNvSpPr>
          <p:nvPr/>
        </p:nvSpPr>
        <p:spPr bwMode="auto">
          <a:xfrm>
            <a:off x="755650" y="1052513"/>
            <a:ext cx="72009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r>
              <a:rPr lang="es-MX" sz="2000"/>
              <a:t>Calibradores</a:t>
            </a:r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endParaRPr lang="es-MX" sz="400"/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r>
              <a:rPr lang="es-MX" sz="2000"/>
              <a:t>Micrómetros</a:t>
            </a:r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r>
              <a:rPr lang="es-MX" sz="2000"/>
              <a:t>Mesas de comprobación</a:t>
            </a:r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endParaRPr lang="es-MX" sz="400"/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endParaRPr lang="es-MX" sz="400"/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r>
              <a:rPr lang="es-MX" sz="2000"/>
              <a:t>Indicadores de carátula</a:t>
            </a:r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endParaRPr lang="es-MX" sz="400"/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r>
              <a:rPr lang="es-MX" sz="2000"/>
              <a:t>Instrumentos portátiles para medir ángulos</a:t>
            </a:r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endParaRPr lang="es-MX" sz="400"/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r>
              <a:rPr lang="es-MX" sz="2000"/>
              <a:t>Medición angular con instrumentos no graduados “Patrones angulares”</a:t>
            </a:r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endParaRPr lang="es-MX" sz="400"/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r>
              <a:rPr lang="es-MX" sz="2000"/>
              <a:t>Patrones y Calibres</a:t>
            </a:r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endParaRPr lang="es-MX" sz="400"/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r>
              <a:rPr lang="es-MX" sz="2000"/>
              <a:t>Calibres para agujeros pequeños</a:t>
            </a:r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endParaRPr lang="es-MX" sz="400"/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r>
              <a:rPr lang="es-MX" sz="2000"/>
              <a:t>Calibres para producción</a:t>
            </a:r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endParaRPr lang="es-MX" sz="400"/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r>
              <a:rPr lang="es-MX" sz="2000"/>
              <a:t>Bloques Patrón</a:t>
            </a:r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endParaRPr lang="es-MX" sz="400"/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r>
              <a:rPr lang="es-MX" sz="2000"/>
              <a:t>Proyectores de perfiles</a:t>
            </a:r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endParaRPr lang="es-MX" sz="400"/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r>
              <a:rPr lang="es-MX" sz="2000"/>
              <a:t>Aparatos de Medición por coordenadas</a:t>
            </a:r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endParaRPr lang="es-MX" sz="400"/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r>
              <a:rPr lang="es-MX" sz="2000"/>
              <a:t>Normas</a:t>
            </a:r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endParaRPr lang="es-MX" sz="400"/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r>
              <a:rPr lang="es-MX" sz="2000"/>
              <a:t>Ajustes y Tolerancias</a:t>
            </a:r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endParaRPr lang="es-MX" sz="600"/>
          </a:p>
          <a:p>
            <a:pPr marL="536575" indent="-536575">
              <a:buFontTx/>
              <a:buAutoNum type="romanUcPeriod"/>
              <a:tabLst>
                <a:tab pos="536575" algn="l"/>
              </a:tabLst>
            </a:pPr>
            <a:endParaRPr lang="es-MX" sz="600"/>
          </a:p>
        </p:txBody>
      </p:sp>
      <p:pic>
        <p:nvPicPr>
          <p:cNvPr id="1029" name="Picture 5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0" y="-142875"/>
          <a:ext cx="9144000" cy="6858000"/>
        </p:xfrm>
        <a:graphic>
          <a:graphicData uri="http://schemas.openxmlformats.org/presentationml/2006/ole">
            <p:oleObj spid="_x0000_s19458" name="Presentación" r:id="rId4" imgW="4571831" imgH="3428876" progId="PowerPoint.Show.8">
              <p:embed/>
            </p:oleObj>
          </a:graphicData>
        </a:graphic>
      </p:graphicFrame>
      <p:pic>
        <p:nvPicPr>
          <p:cNvPr id="19459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571500" y="2071688"/>
            <a:ext cx="70008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>
                <a:latin typeface="+mn-lt"/>
                <a:cs typeface="+mn-cs"/>
              </a:rPr>
              <a:t>1. Medición de altura de pieza.</a:t>
            </a:r>
            <a:endParaRPr lang="es-ES" sz="3200" dirty="0">
              <a:latin typeface="+mn-lt"/>
              <a:cs typeface="+mn-cs"/>
            </a:endParaRPr>
          </a:p>
        </p:txBody>
      </p:sp>
      <p:sp>
        <p:nvSpPr>
          <p:cNvPr id="131" name="1 Título"/>
          <p:cNvSpPr txBox="1">
            <a:spLocks/>
          </p:cNvSpPr>
          <p:nvPr/>
        </p:nvSpPr>
        <p:spPr>
          <a:xfrm>
            <a:off x="-71438" y="565150"/>
            <a:ext cx="8572501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200" dirty="0">
                <a:latin typeface="+mn-lt"/>
                <a:cs typeface="+mn-cs"/>
              </a:rPr>
              <a:t>Ejercicios Prácticos con Calibrador Vernier de Escala en Sistema Métrico</a:t>
            </a:r>
            <a:endParaRPr lang="es-ES" sz="3200" dirty="0">
              <a:latin typeface="+mn-lt"/>
              <a:cs typeface="+mn-cs"/>
            </a:endParaRPr>
          </a:p>
        </p:txBody>
      </p:sp>
      <p:sp>
        <p:nvSpPr>
          <p:cNvPr id="133" name="1 Título"/>
          <p:cNvSpPr txBox="1">
            <a:spLocks/>
          </p:cNvSpPr>
          <p:nvPr/>
        </p:nvSpPr>
        <p:spPr>
          <a:xfrm>
            <a:off x="571500" y="2701925"/>
            <a:ext cx="7858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>
                <a:latin typeface="+mn-lt"/>
                <a:cs typeface="+mn-cs"/>
              </a:rPr>
              <a:t>2. Medición de la dimensión  de la caja.</a:t>
            </a:r>
            <a:endParaRPr lang="es-ES" sz="3200" dirty="0">
              <a:latin typeface="+mn-lt"/>
              <a:cs typeface="+mn-cs"/>
            </a:endParaRPr>
          </a:p>
        </p:txBody>
      </p:sp>
      <p:sp>
        <p:nvSpPr>
          <p:cNvPr id="136" name="1 Título"/>
          <p:cNvSpPr txBox="1">
            <a:spLocks/>
          </p:cNvSpPr>
          <p:nvPr/>
        </p:nvSpPr>
        <p:spPr>
          <a:xfrm>
            <a:off x="571500" y="3344863"/>
            <a:ext cx="7858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>
                <a:latin typeface="+mn-lt"/>
                <a:cs typeface="+mn-cs"/>
              </a:rPr>
              <a:t>3. Medición de profundidad de la caja.</a:t>
            </a:r>
            <a:endParaRPr lang="es-ES" sz="3200" dirty="0">
              <a:latin typeface="+mn-lt"/>
              <a:cs typeface="+mn-cs"/>
            </a:endParaRPr>
          </a:p>
        </p:txBody>
      </p:sp>
      <p:sp>
        <p:nvSpPr>
          <p:cNvPr id="137" name="1 Título"/>
          <p:cNvSpPr txBox="1">
            <a:spLocks/>
          </p:cNvSpPr>
          <p:nvPr/>
        </p:nvSpPr>
        <p:spPr>
          <a:xfrm>
            <a:off x="571500" y="3987800"/>
            <a:ext cx="785812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>
                <a:latin typeface="+mn-lt"/>
                <a:cs typeface="+mn-cs"/>
              </a:rPr>
              <a:t>4. Medición del escalonamiento de la ranura.</a:t>
            </a:r>
            <a:endParaRPr lang="es-ES" sz="32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50800"/>
          <a:ext cx="9144000" cy="6858000"/>
        </p:xfrm>
        <a:graphic>
          <a:graphicData uri="http://schemas.openxmlformats.org/presentationml/2006/ole">
            <p:oleObj spid="_x0000_s20482" name="Presentación" r:id="rId4" imgW="4571831" imgH="3428876" progId="PowerPoint.Show.8">
              <p:embed/>
            </p:oleObj>
          </a:graphicData>
        </a:graphic>
      </p:graphicFrame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642938" y="473075"/>
            <a:ext cx="34401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 b="1">
                <a:latin typeface="Arial Black" pitchFamily="34" charset="0"/>
              </a:rPr>
              <a:t>I. Calibradores</a:t>
            </a:r>
            <a:endParaRPr lang="es-ES" sz="3200" b="1">
              <a:latin typeface="Arial Black" pitchFamily="34" charset="0"/>
            </a:endParaRPr>
          </a:p>
        </p:txBody>
      </p:sp>
      <p:pic>
        <p:nvPicPr>
          <p:cNvPr id="20484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642938" y="1243013"/>
            <a:ext cx="3970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 b="1">
                <a:latin typeface="Arial Black" pitchFamily="34" charset="0"/>
              </a:rPr>
              <a:t>1.2 Calibrador con carátula</a:t>
            </a:r>
            <a:endParaRPr lang="es-ES" sz="2000" b="1">
              <a:latin typeface="Arial Black" pitchFamily="34" charset="0"/>
            </a:endParaRPr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775" y="1989138"/>
            <a:ext cx="8207375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0" y="50800"/>
          <a:ext cx="9144000" cy="6858000"/>
        </p:xfrm>
        <a:graphic>
          <a:graphicData uri="http://schemas.openxmlformats.org/presentationml/2006/ole">
            <p:oleObj spid="_x0000_s21506" name="Presentación" r:id="rId4" imgW="4571831" imgH="3428876" progId="PowerPoint.Show.8">
              <p:embed/>
            </p:oleObj>
          </a:graphicData>
        </a:graphic>
      </p:graphicFrame>
      <p:pic>
        <p:nvPicPr>
          <p:cNvPr id="21507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85750" y="279400"/>
            <a:ext cx="47148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>
                <a:latin typeface="+mn-lt"/>
                <a:cs typeface="+mn-cs"/>
              </a:rPr>
              <a:t>Calibrador Vernier de Caratula en Sistema Ingles</a:t>
            </a:r>
            <a:endParaRPr lang="es-ES" sz="3200" dirty="0">
              <a:latin typeface="+mn-lt"/>
              <a:cs typeface="+mn-cs"/>
            </a:endParaRPr>
          </a:p>
        </p:txBody>
      </p:sp>
      <p:cxnSp>
        <p:nvCxnSpPr>
          <p:cNvPr id="8" name="7 Conector recto"/>
          <p:cNvCxnSpPr/>
          <p:nvPr/>
        </p:nvCxnSpPr>
        <p:spPr>
          <a:xfrm rot="10800000" flipH="1">
            <a:off x="571500" y="4943475"/>
            <a:ext cx="8072438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250825" y="5264150"/>
            <a:ext cx="64293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927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512" name="65 CuadroTexto"/>
          <p:cNvSpPr txBox="1">
            <a:spLocks noChangeArrowheads="1"/>
          </p:cNvSpPr>
          <p:nvPr/>
        </p:nvSpPr>
        <p:spPr bwMode="auto">
          <a:xfrm>
            <a:off x="357188" y="5503863"/>
            <a:ext cx="285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600" b="1">
                <a:solidFill>
                  <a:srgbClr val="FF0000"/>
                </a:solidFill>
                <a:latin typeface="Calibri" pitchFamily="34" charset="0"/>
              </a:rPr>
              <a:t>0</a:t>
            </a:r>
            <a:endParaRPr lang="es-ES" sz="3600" b="1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 rot="5400000">
            <a:off x="1499394" y="51569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2070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515" name="83 CuadroTexto"/>
          <p:cNvSpPr txBox="1">
            <a:spLocks noChangeArrowheads="1"/>
          </p:cNvSpPr>
          <p:nvPr/>
        </p:nvSpPr>
        <p:spPr bwMode="auto">
          <a:xfrm>
            <a:off x="857250" y="530066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.100</a:t>
            </a:r>
            <a:endParaRPr lang="es-ES">
              <a:latin typeface="Calibri" pitchFamily="34" charset="0"/>
            </a:endParaRPr>
          </a:p>
        </p:txBody>
      </p:sp>
      <p:sp>
        <p:nvSpPr>
          <p:cNvPr id="21516" name="84 CuadroTexto"/>
          <p:cNvSpPr txBox="1">
            <a:spLocks noChangeArrowheads="1"/>
          </p:cNvSpPr>
          <p:nvPr/>
        </p:nvSpPr>
        <p:spPr bwMode="auto">
          <a:xfrm>
            <a:off x="1428750" y="5289550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.200</a:t>
            </a:r>
            <a:endParaRPr lang="es-ES">
              <a:latin typeface="Calibri" pitchFamily="34" charset="0"/>
            </a:endParaRPr>
          </a:p>
        </p:txBody>
      </p:sp>
      <p:sp>
        <p:nvSpPr>
          <p:cNvPr id="21517" name="85 CuadroTexto"/>
          <p:cNvSpPr txBox="1">
            <a:spLocks noChangeArrowheads="1"/>
          </p:cNvSpPr>
          <p:nvPr/>
        </p:nvSpPr>
        <p:spPr bwMode="auto">
          <a:xfrm>
            <a:off x="2000250" y="5289550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.300</a:t>
            </a:r>
            <a:endParaRPr lang="es-ES">
              <a:latin typeface="Calibri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 rot="5400000">
            <a:off x="3213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>
            <a:off x="3785394" y="51569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4356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521" name="94 CuadroTexto"/>
          <p:cNvSpPr txBox="1">
            <a:spLocks noChangeArrowheads="1"/>
          </p:cNvSpPr>
          <p:nvPr/>
        </p:nvSpPr>
        <p:spPr bwMode="auto">
          <a:xfrm>
            <a:off x="3143250" y="530066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.500</a:t>
            </a:r>
            <a:endParaRPr lang="es-ES">
              <a:latin typeface="Calibri" pitchFamily="34" charset="0"/>
            </a:endParaRPr>
          </a:p>
        </p:txBody>
      </p:sp>
      <p:sp>
        <p:nvSpPr>
          <p:cNvPr id="21522" name="95 CuadroTexto"/>
          <p:cNvSpPr txBox="1">
            <a:spLocks noChangeArrowheads="1"/>
          </p:cNvSpPr>
          <p:nvPr/>
        </p:nvSpPr>
        <p:spPr bwMode="auto">
          <a:xfrm>
            <a:off x="3714750" y="5289550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.600</a:t>
            </a:r>
            <a:endParaRPr lang="es-ES">
              <a:latin typeface="Calibri" pitchFamily="34" charset="0"/>
            </a:endParaRPr>
          </a:p>
        </p:txBody>
      </p:sp>
      <p:sp>
        <p:nvSpPr>
          <p:cNvPr id="21523" name="96 CuadroTexto"/>
          <p:cNvSpPr txBox="1">
            <a:spLocks noChangeArrowheads="1"/>
          </p:cNvSpPr>
          <p:nvPr/>
        </p:nvSpPr>
        <p:spPr bwMode="auto">
          <a:xfrm>
            <a:off x="4286250" y="5289550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.700</a:t>
            </a:r>
            <a:endParaRPr lang="es-ES">
              <a:latin typeface="Calibr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5499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5400000">
            <a:off x="4928394" y="51569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>
            <a:off x="6642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rot="5400000">
            <a:off x="5965032" y="526494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528" name="117 CuadroTexto"/>
          <p:cNvSpPr txBox="1">
            <a:spLocks noChangeArrowheads="1"/>
          </p:cNvSpPr>
          <p:nvPr/>
        </p:nvSpPr>
        <p:spPr bwMode="auto">
          <a:xfrm>
            <a:off x="5429250" y="530066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.900</a:t>
            </a:r>
            <a:endParaRPr lang="es-ES">
              <a:latin typeface="Calibri" pitchFamily="34" charset="0"/>
            </a:endParaRPr>
          </a:p>
        </p:txBody>
      </p:sp>
      <p:sp>
        <p:nvSpPr>
          <p:cNvPr id="21529" name="118 CuadroTexto"/>
          <p:cNvSpPr txBox="1">
            <a:spLocks noChangeArrowheads="1"/>
          </p:cNvSpPr>
          <p:nvPr/>
        </p:nvSpPr>
        <p:spPr bwMode="auto">
          <a:xfrm>
            <a:off x="4857750" y="5289550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.800</a:t>
            </a:r>
            <a:endParaRPr lang="es-ES">
              <a:latin typeface="Calibri" pitchFamily="34" charset="0"/>
            </a:endParaRPr>
          </a:p>
        </p:txBody>
      </p:sp>
      <p:sp>
        <p:nvSpPr>
          <p:cNvPr id="21530" name="119 CuadroTexto"/>
          <p:cNvSpPr txBox="1">
            <a:spLocks noChangeArrowheads="1"/>
          </p:cNvSpPr>
          <p:nvPr/>
        </p:nvSpPr>
        <p:spPr bwMode="auto">
          <a:xfrm>
            <a:off x="6429375" y="52895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1.100</a:t>
            </a:r>
            <a:endParaRPr lang="es-ES">
              <a:latin typeface="Calibri" pitchFamily="34" charset="0"/>
            </a:endParaRPr>
          </a:p>
        </p:txBody>
      </p:sp>
      <p:sp>
        <p:nvSpPr>
          <p:cNvPr id="21531" name="120 CuadroTexto"/>
          <p:cNvSpPr txBox="1">
            <a:spLocks noChangeArrowheads="1"/>
          </p:cNvSpPr>
          <p:nvPr/>
        </p:nvSpPr>
        <p:spPr bwMode="auto">
          <a:xfrm>
            <a:off x="5857875" y="551497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1.000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35" name="34 Conector recto"/>
          <p:cNvCxnSpPr/>
          <p:nvPr/>
        </p:nvCxnSpPr>
        <p:spPr>
          <a:xfrm rot="5400000">
            <a:off x="7785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rot="5400000">
            <a:off x="8357394" y="51569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534" name="125 CuadroTexto"/>
          <p:cNvSpPr txBox="1">
            <a:spLocks noChangeArrowheads="1"/>
          </p:cNvSpPr>
          <p:nvPr/>
        </p:nvSpPr>
        <p:spPr bwMode="auto">
          <a:xfrm>
            <a:off x="7643813" y="530066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1.300</a:t>
            </a:r>
            <a:endParaRPr lang="es-ES">
              <a:latin typeface="Calibri" pitchFamily="34" charset="0"/>
            </a:endParaRPr>
          </a:p>
        </p:txBody>
      </p:sp>
      <p:sp>
        <p:nvSpPr>
          <p:cNvPr id="21535" name="126 CuadroTexto"/>
          <p:cNvSpPr txBox="1">
            <a:spLocks noChangeArrowheads="1"/>
          </p:cNvSpPr>
          <p:nvPr/>
        </p:nvSpPr>
        <p:spPr bwMode="auto">
          <a:xfrm>
            <a:off x="8286750" y="52895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1.400</a:t>
            </a:r>
            <a:endParaRPr lang="es-ES">
              <a:latin typeface="Calibri" pitchFamily="34" charset="0"/>
            </a:endParaRPr>
          </a:p>
        </p:txBody>
      </p:sp>
      <p:sp>
        <p:nvSpPr>
          <p:cNvPr id="21536" name="207 CuadroTexto"/>
          <p:cNvSpPr txBox="1">
            <a:spLocks noChangeArrowheads="1"/>
          </p:cNvSpPr>
          <p:nvPr/>
        </p:nvSpPr>
        <p:spPr bwMode="auto">
          <a:xfrm>
            <a:off x="6072188" y="5786438"/>
            <a:ext cx="357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600" b="1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es-ES" sz="3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537" name="87 CuadroTexto"/>
          <p:cNvSpPr txBox="1">
            <a:spLocks noChangeArrowheads="1"/>
          </p:cNvSpPr>
          <p:nvPr/>
        </p:nvSpPr>
        <p:spPr bwMode="auto">
          <a:xfrm>
            <a:off x="2928938" y="6211888"/>
            <a:ext cx="4500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600" b="1">
                <a:latin typeface="Calibri" pitchFamily="34" charset="0"/>
              </a:rPr>
              <a:t>ESCALA PRINCIPAL</a:t>
            </a:r>
            <a:endParaRPr lang="es-ES" sz="3600" b="1">
              <a:latin typeface="Calibri" pitchFamily="34" charset="0"/>
            </a:endParaRPr>
          </a:p>
        </p:txBody>
      </p:sp>
      <p:sp>
        <p:nvSpPr>
          <p:cNvPr id="21538" name="87 CuadroTexto"/>
          <p:cNvSpPr txBox="1">
            <a:spLocks noChangeArrowheads="1"/>
          </p:cNvSpPr>
          <p:nvPr/>
        </p:nvSpPr>
        <p:spPr bwMode="auto">
          <a:xfrm>
            <a:off x="714375" y="2357438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600" b="1">
                <a:solidFill>
                  <a:srgbClr val="00B050"/>
                </a:solidFill>
                <a:latin typeface="Calibri" pitchFamily="34" charset="0"/>
              </a:rPr>
              <a:t>ESCALA DE CARATULA</a:t>
            </a:r>
            <a:endParaRPr lang="es-ES" sz="36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9497" name="120 CuadroTexto"/>
          <p:cNvSpPr txBox="1">
            <a:spLocks noChangeArrowheads="1"/>
          </p:cNvSpPr>
          <p:nvPr/>
        </p:nvSpPr>
        <p:spPr bwMode="auto">
          <a:xfrm>
            <a:off x="6072198" y="2395534"/>
            <a:ext cx="1133475" cy="461962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chemeClr val="bg1"/>
                </a:solidFill>
              </a:rPr>
              <a:t>.001 in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9498" name="120 CuadroTexto"/>
          <p:cNvSpPr txBox="1">
            <a:spLocks noChangeArrowheads="1"/>
          </p:cNvSpPr>
          <p:nvPr/>
        </p:nvSpPr>
        <p:spPr bwMode="auto">
          <a:xfrm>
            <a:off x="6786578" y="6286520"/>
            <a:ext cx="1133475" cy="461962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chemeClr val="bg1"/>
                </a:solidFill>
              </a:rPr>
              <a:t>.100 in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pSp>
        <p:nvGrpSpPr>
          <p:cNvPr id="21545" name="80 Grupo"/>
          <p:cNvGrpSpPr>
            <a:grpSpLocks/>
          </p:cNvGrpSpPr>
          <p:nvPr/>
        </p:nvGrpSpPr>
        <p:grpSpPr bwMode="auto">
          <a:xfrm>
            <a:off x="4286250" y="500063"/>
            <a:ext cx="4643438" cy="4257675"/>
            <a:chOff x="2357426" y="1285860"/>
            <a:chExt cx="4643462" cy="4257763"/>
          </a:xfrm>
        </p:grpSpPr>
        <p:sp>
          <p:nvSpPr>
            <p:cNvPr id="82" name="81 Elipse"/>
            <p:cNvSpPr/>
            <p:nvPr/>
          </p:nvSpPr>
          <p:spPr>
            <a:xfrm>
              <a:off x="3000367" y="1785932"/>
              <a:ext cx="3348054" cy="3348107"/>
            </a:xfrm>
            <a:prstGeom prst="ellipse">
              <a:avLst/>
            </a:prstGeom>
            <a:noFill/>
            <a:ln w="38100" cap="rnd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cxnSp>
          <p:nvCxnSpPr>
            <p:cNvPr id="83" name="82 Conector recto"/>
            <p:cNvCxnSpPr/>
            <p:nvPr/>
          </p:nvCxnSpPr>
          <p:spPr>
            <a:xfrm rot="5400000">
              <a:off x="4392607" y="2106614"/>
              <a:ext cx="642951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552" name="136 CuadroTexto"/>
            <p:cNvSpPr txBox="1">
              <a:spLocks noChangeArrowheads="1"/>
            </p:cNvSpPr>
            <p:nvPr/>
          </p:nvSpPr>
          <p:spPr bwMode="auto">
            <a:xfrm>
              <a:off x="4429127" y="1285860"/>
              <a:ext cx="5000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200">
                  <a:latin typeface="Calibri" pitchFamily="34" charset="0"/>
                </a:rPr>
                <a:t>.001</a:t>
              </a:r>
              <a:endParaRPr lang="es-ES" sz="1200">
                <a:latin typeface="Calibri" pitchFamily="34" charset="0"/>
              </a:endParaRPr>
            </a:p>
          </p:txBody>
        </p:sp>
        <p:cxnSp>
          <p:nvCxnSpPr>
            <p:cNvPr id="85" name="84 Conector recto"/>
            <p:cNvCxnSpPr/>
            <p:nvPr/>
          </p:nvCxnSpPr>
          <p:spPr>
            <a:xfrm rot="5400000">
              <a:off x="4397369" y="4816533"/>
              <a:ext cx="633426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554" name="142 CuadroTexto"/>
            <p:cNvSpPr txBox="1">
              <a:spLocks noChangeArrowheads="1"/>
            </p:cNvSpPr>
            <p:nvPr/>
          </p:nvSpPr>
          <p:spPr bwMode="auto">
            <a:xfrm>
              <a:off x="5572132" y="4714885"/>
              <a:ext cx="7858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.040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1555" name="144 CuadroTexto"/>
            <p:cNvSpPr txBox="1">
              <a:spLocks noChangeArrowheads="1"/>
            </p:cNvSpPr>
            <p:nvPr/>
          </p:nvSpPr>
          <p:spPr bwMode="auto">
            <a:xfrm>
              <a:off x="5143504" y="1571612"/>
              <a:ext cx="5000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200">
                  <a:latin typeface="Calibri" pitchFamily="34" charset="0"/>
                </a:rPr>
                <a:t>.003</a:t>
              </a:r>
              <a:endParaRPr lang="es-ES" sz="1200">
                <a:latin typeface="Calibri" pitchFamily="34" charset="0"/>
              </a:endParaRPr>
            </a:p>
          </p:txBody>
        </p:sp>
        <p:sp>
          <p:nvSpPr>
            <p:cNvPr id="21556" name="146 CuadroTexto"/>
            <p:cNvSpPr txBox="1">
              <a:spLocks noChangeArrowheads="1"/>
            </p:cNvSpPr>
            <p:nvPr/>
          </p:nvSpPr>
          <p:spPr bwMode="auto">
            <a:xfrm>
              <a:off x="4572000" y="2416171"/>
              <a:ext cx="2857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solidFill>
                    <a:srgbClr val="FF0000"/>
                  </a:solidFill>
                  <a:latin typeface="Calibri" pitchFamily="34" charset="0"/>
                </a:rPr>
                <a:t>0</a:t>
              </a:r>
              <a:endParaRPr lang="es-ES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89" name="88 Conector recto"/>
            <p:cNvCxnSpPr/>
            <p:nvPr/>
          </p:nvCxnSpPr>
          <p:spPr>
            <a:xfrm rot="18900000">
              <a:off x="5102228" y="2346332"/>
              <a:ext cx="633415" cy="15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558" name="154 CuadroTexto"/>
            <p:cNvSpPr txBox="1">
              <a:spLocks noChangeArrowheads="1"/>
            </p:cNvSpPr>
            <p:nvPr/>
          </p:nvSpPr>
          <p:spPr bwMode="auto">
            <a:xfrm>
              <a:off x="5643574" y="1876418"/>
              <a:ext cx="7858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.010</a:t>
              </a:r>
              <a:endParaRPr lang="es-ES" sz="2000">
                <a:latin typeface="Calibri" pitchFamily="34" charset="0"/>
              </a:endParaRPr>
            </a:p>
          </p:txBody>
        </p:sp>
        <p:cxnSp>
          <p:nvCxnSpPr>
            <p:cNvPr id="91" name="90 Conector recto"/>
            <p:cNvCxnSpPr/>
            <p:nvPr/>
          </p:nvCxnSpPr>
          <p:spPr>
            <a:xfrm rot="5400000">
              <a:off x="4644228" y="1999456"/>
              <a:ext cx="428634" cy="15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91 Conector recto"/>
            <p:cNvCxnSpPr/>
            <p:nvPr/>
          </p:nvCxnSpPr>
          <p:spPr>
            <a:xfrm rot="2700000">
              <a:off x="5102222" y="4581578"/>
              <a:ext cx="633426" cy="1588"/>
            </a:xfrm>
            <a:prstGeom prst="line">
              <a:avLst/>
            </a:prstGeom>
            <a:ln>
              <a:solidFill>
                <a:srgbClr val="00B050"/>
              </a:solidFill>
            </a:ln>
            <a:effectLst>
              <a:outerShdw blurRad="40000" dist="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561" name="184 CuadroTexto"/>
            <p:cNvSpPr txBox="1">
              <a:spLocks noChangeArrowheads="1"/>
            </p:cNvSpPr>
            <p:nvPr/>
          </p:nvSpPr>
          <p:spPr bwMode="auto">
            <a:xfrm>
              <a:off x="6215074" y="3643314"/>
              <a:ext cx="7858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.030</a:t>
              </a:r>
              <a:endParaRPr lang="es-ES" sz="2000">
                <a:latin typeface="Calibri" pitchFamily="34" charset="0"/>
              </a:endParaRPr>
            </a:p>
          </p:txBody>
        </p:sp>
        <p:cxnSp>
          <p:nvCxnSpPr>
            <p:cNvPr id="94" name="93 Conector recto"/>
            <p:cNvCxnSpPr/>
            <p:nvPr/>
          </p:nvCxnSpPr>
          <p:spPr>
            <a:xfrm rot="5400000">
              <a:off x="4715666" y="1999456"/>
              <a:ext cx="428634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94 Conector recto"/>
            <p:cNvCxnSpPr/>
            <p:nvPr/>
          </p:nvCxnSpPr>
          <p:spPr>
            <a:xfrm rot="5400000">
              <a:off x="4572790" y="1999456"/>
              <a:ext cx="428634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 rot="21000000">
              <a:off x="5638806" y="2943244"/>
              <a:ext cx="633415" cy="15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565" name="194 CuadroTexto"/>
            <p:cNvSpPr txBox="1">
              <a:spLocks noChangeArrowheads="1"/>
            </p:cNvSpPr>
            <p:nvPr/>
          </p:nvSpPr>
          <p:spPr bwMode="auto">
            <a:xfrm>
              <a:off x="6215074" y="2643183"/>
              <a:ext cx="7858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.020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1566" name="208 CuadroTexto"/>
            <p:cNvSpPr txBox="1">
              <a:spLocks noChangeArrowheads="1"/>
            </p:cNvSpPr>
            <p:nvPr/>
          </p:nvSpPr>
          <p:spPr bwMode="auto">
            <a:xfrm>
              <a:off x="4929190" y="4060833"/>
              <a:ext cx="5715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solidFill>
                    <a:srgbClr val="FF0000"/>
                  </a:solidFill>
                  <a:latin typeface="Calibri" pitchFamily="34" charset="0"/>
                </a:rPr>
                <a:t>40</a:t>
              </a:r>
              <a:endParaRPr lang="es-ES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1567" name="213 CuadroTexto"/>
            <p:cNvSpPr txBox="1">
              <a:spLocks noChangeArrowheads="1"/>
            </p:cNvSpPr>
            <p:nvPr/>
          </p:nvSpPr>
          <p:spPr bwMode="auto">
            <a:xfrm>
              <a:off x="5286383" y="2846386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solidFill>
                    <a:srgbClr val="FF0000"/>
                  </a:solidFill>
                  <a:latin typeface="Calibri" pitchFamily="34" charset="0"/>
                </a:rPr>
                <a:t>20</a:t>
              </a:r>
              <a:endParaRPr lang="es-ES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1568" name="214 CuadroTexto"/>
            <p:cNvSpPr txBox="1">
              <a:spLocks noChangeArrowheads="1"/>
            </p:cNvSpPr>
            <p:nvPr/>
          </p:nvSpPr>
          <p:spPr bwMode="auto">
            <a:xfrm>
              <a:off x="5305355" y="3500438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solidFill>
                    <a:srgbClr val="FF0000"/>
                  </a:solidFill>
                  <a:latin typeface="Calibri" pitchFamily="34" charset="0"/>
                </a:rPr>
                <a:t>30</a:t>
              </a:r>
              <a:endParaRPr lang="es-ES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1569" name="215 CuadroTexto"/>
            <p:cNvSpPr txBox="1">
              <a:spLocks noChangeArrowheads="1"/>
            </p:cNvSpPr>
            <p:nvPr/>
          </p:nvSpPr>
          <p:spPr bwMode="auto">
            <a:xfrm>
              <a:off x="4929193" y="2500306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solidFill>
                    <a:srgbClr val="FF0000"/>
                  </a:solidFill>
                  <a:latin typeface="Calibri" pitchFamily="34" charset="0"/>
                </a:rPr>
                <a:t>10</a:t>
              </a:r>
              <a:endParaRPr lang="es-ES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103" name="102 Conector recto"/>
            <p:cNvCxnSpPr/>
            <p:nvPr/>
          </p:nvCxnSpPr>
          <p:spPr>
            <a:xfrm rot="600000">
              <a:off x="5710243" y="3770348"/>
              <a:ext cx="633416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103 Conector recto"/>
            <p:cNvCxnSpPr/>
            <p:nvPr/>
          </p:nvCxnSpPr>
          <p:spPr>
            <a:xfrm rot="18900000">
              <a:off x="3551232" y="4560940"/>
              <a:ext cx="633416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/>
            <p:nvPr/>
          </p:nvCxnSpPr>
          <p:spPr>
            <a:xfrm rot="2700000">
              <a:off x="3622665" y="2346332"/>
              <a:ext cx="633426" cy="1588"/>
            </a:xfrm>
            <a:prstGeom prst="line">
              <a:avLst/>
            </a:prstGeom>
            <a:ln>
              <a:solidFill>
                <a:srgbClr val="00B050"/>
              </a:solidFill>
            </a:ln>
            <a:effectLst>
              <a:outerShdw blurRad="40000" dist="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105 Conector recto"/>
            <p:cNvCxnSpPr/>
            <p:nvPr/>
          </p:nvCxnSpPr>
          <p:spPr>
            <a:xfrm rot="21000000">
              <a:off x="3014654" y="3729072"/>
              <a:ext cx="633416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106 Conector recto"/>
            <p:cNvCxnSpPr/>
            <p:nvPr/>
          </p:nvCxnSpPr>
          <p:spPr>
            <a:xfrm rot="600000">
              <a:off x="3086093" y="2943244"/>
              <a:ext cx="633415" cy="15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575" name="136 CuadroTexto"/>
            <p:cNvSpPr txBox="1">
              <a:spLocks noChangeArrowheads="1"/>
            </p:cNvSpPr>
            <p:nvPr/>
          </p:nvSpPr>
          <p:spPr bwMode="auto">
            <a:xfrm>
              <a:off x="4786314" y="1285860"/>
              <a:ext cx="5000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200">
                  <a:latin typeface="Calibri" pitchFamily="34" charset="0"/>
                </a:rPr>
                <a:t>.002</a:t>
              </a:r>
              <a:endParaRPr lang="es-ES" sz="1200">
                <a:latin typeface="Calibri" pitchFamily="34" charset="0"/>
              </a:endParaRPr>
            </a:p>
          </p:txBody>
        </p:sp>
        <p:sp>
          <p:nvSpPr>
            <p:cNvPr id="21576" name="146 CuadroTexto"/>
            <p:cNvSpPr txBox="1">
              <a:spLocks noChangeArrowheads="1"/>
            </p:cNvSpPr>
            <p:nvPr/>
          </p:nvSpPr>
          <p:spPr bwMode="auto">
            <a:xfrm>
              <a:off x="4500561" y="4214818"/>
              <a:ext cx="57150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solidFill>
                    <a:srgbClr val="FF0000"/>
                  </a:solidFill>
                  <a:latin typeface="Calibri" pitchFamily="34" charset="0"/>
                </a:rPr>
                <a:t>50</a:t>
              </a:r>
              <a:endParaRPr lang="es-ES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1577" name="208 CuadroTexto"/>
            <p:cNvSpPr txBox="1">
              <a:spLocks noChangeArrowheads="1"/>
            </p:cNvSpPr>
            <p:nvPr/>
          </p:nvSpPr>
          <p:spPr bwMode="auto">
            <a:xfrm>
              <a:off x="4071934" y="4059800"/>
              <a:ext cx="5715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solidFill>
                    <a:srgbClr val="FF0000"/>
                  </a:solidFill>
                  <a:latin typeface="Calibri" pitchFamily="34" charset="0"/>
                </a:rPr>
                <a:t>60</a:t>
              </a:r>
              <a:endParaRPr lang="es-ES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1578" name="213 CuadroTexto"/>
            <p:cNvSpPr txBox="1">
              <a:spLocks noChangeArrowheads="1"/>
            </p:cNvSpPr>
            <p:nvPr/>
          </p:nvSpPr>
          <p:spPr bwMode="auto">
            <a:xfrm>
              <a:off x="3643309" y="2845353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solidFill>
                    <a:srgbClr val="FF0000"/>
                  </a:solidFill>
                  <a:latin typeface="Calibri" pitchFamily="34" charset="0"/>
                </a:rPr>
                <a:t>80</a:t>
              </a:r>
              <a:endParaRPr lang="es-ES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1579" name="214 CuadroTexto"/>
            <p:cNvSpPr txBox="1">
              <a:spLocks noChangeArrowheads="1"/>
            </p:cNvSpPr>
            <p:nvPr/>
          </p:nvSpPr>
          <p:spPr bwMode="auto">
            <a:xfrm>
              <a:off x="3571871" y="3500438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solidFill>
                    <a:srgbClr val="FF0000"/>
                  </a:solidFill>
                  <a:latin typeface="Calibri" pitchFamily="34" charset="0"/>
                </a:rPr>
                <a:t>70</a:t>
              </a:r>
              <a:endParaRPr lang="es-ES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1580" name="215 CuadroTexto"/>
            <p:cNvSpPr txBox="1">
              <a:spLocks noChangeArrowheads="1"/>
            </p:cNvSpPr>
            <p:nvPr/>
          </p:nvSpPr>
          <p:spPr bwMode="auto">
            <a:xfrm>
              <a:off x="4071937" y="2499273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solidFill>
                    <a:srgbClr val="FF0000"/>
                  </a:solidFill>
                  <a:latin typeface="Calibri" pitchFamily="34" charset="0"/>
                </a:rPr>
                <a:t>90</a:t>
              </a:r>
              <a:endParaRPr lang="es-ES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1581" name="142 CuadroTexto"/>
            <p:cNvSpPr txBox="1">
              <a:spLocks noChangeArrowheads="1"/>
            </p:cNvSpPr>
            <p:nvPr/>
          </p:nvSpPr>
          <p:spPr bwMode="auto">
            <a:xfrm>
              <a:off x="3000368" y="4714885"/>
              <a:ext cx="7858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.060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1582" name="154 CuadroTexto"/>
            <p:cNvSpPr txBox="1">
              <a:spLocks noChangeArrowheads="1"/>
            </p:cNvSpPr>
            <p:nvPr/>
          </p:nvSpPr>
          <p:spPr bwMode="auto">
            <a:xfrm>
              <a:off x="3000364" y="1857365"/>
              <a:ext cx="7858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.090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1583" name="184 CuadroTexto"/>
            <p:cNvSpPr txBox="1">
              <a:spLocks noChangeArrowheads="1"/>
            </p:cNvSpPr>
            <p:nvPr/>
          </p:nvSpPr>
          <p:spPr bwMode="auto">
            <a:xfrm>
              <a:off x="2357426" y="3643315"/>
              <a:ext cx="7858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.070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1584" name="194 CuadroTexto"/>
            <p:cNvSpPr txBox="1">
              <a:spLocks noChangeArrowheads="1"/>
            </p:cNvSpPr>
            <p:nvPr/>
          </p:nvSpPr>
          <p:spPr bwMode="auto">
            <a:xfrm>
              <a:off x="2428864" y="2643183"/>
              <a:ext cx="7858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.080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1585" name="142 CuadroTexto"/>
            <p:cNvSpPr txBox="1">
              <a:spLocks noChangeArrowheads="1"/>
            </p:cNvSpPr>
            <p:nvPr/>
          </p:nvSpPr>
          <p:spPr bwMode="auto">
            <a:xfrm>
              <a:off x="4357690" y="5143513"/>
              <a:ext cx="7858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.050</a:t>
              </a:r>
              <a:endParaRPr lang="es-ES" sz="2000">
                <a:latin typeface="Calibri" pitchFamily="34" charset="0"/>
              </a:endParaRPr>
            </a:p>
          </p:txBody>
        </p:sp>
        <p:cxnSp>
          <p:nvCxnSpPr>
            <p:cNvPr id="119" name="118 Conector recto de flecha"/>
            <p:cNvCxnSpPr>
              <a:stCxn id="21552" idx="2"/>
            </p:cNvCxnSpPr>
            <p:nvPr/>
          </p:nvCxnSpPr>
          <p:spPr>
            <a:xfrm rot="16200000" flipH="1">
              <a:off x="4549772" y="1692269"/>
              <a:ext cx="366720" cy="106363"/>
            </a:xfrm>
            <a:prstGeom prst="straightConnector1">
              <a:avLst/>
            </a:prstGeom>
            <a:ln w="19050">
              <a:solidFill>
                <a:srgbClr val="1008A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119 Conector recto de flecha"/>
            <p:cNvCxnSpPr>
              <a:stCxn id="21575" idx="2"/>
            </p:cNvCxnSpPr>
            <p:nvPr/>
          </p:nvCxnSpPr>
          <p:spPr>
            <a:xfrm rot="5400000">
              <a:off x="4799805" y="1620037"/>
              <a:ext cx="295281" cy="179388"/>
            </a:xfrm>
            <a:prstGeom prst="straightConnector1">
              <a:avLst/>
            </a:prstGeom>
            <a:ln w="19050">
              <a:solidFill>
                <a:srgbClr val="1008A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120 Conector recto de flecha"/>
            <p:cNvCxnSpPr/>
            <p:nvPr/>
          </p:nvCxnSpPr>
          <p:spPr>
            <a:xfrm rot="10800000" flipV="1">
              <a:off x="4929189" y="1785932"/>
              <a:ext cx="357190" cy="285756"/>
            </a:xfrm>
            <a:prstGeom prst="straightConnector1">
              <a:avLst/>
            </a:prstGeom>
            <a:ln w="19050">
              <a:solidFill>
                <a:srgbClr val="1008A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124 Conector recto"/>
          <p:cNvCxnSpPr/>
          <p:nvPr/>
        </p:nvCxnSpPr>
        <p:spPr>
          <a:xfrm rot="5400000">
            <a:off x="2642394" y="51442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547" name="85 CuadroTexto"/>
          <p:cNvSpPr txBox="1">
            <a:spLocks noChangeArrowheads="1"/>
          </p:cNvSpPr>
          <p:nvPr/>
        </p:nvSpPr>
        <p:spPr bwMode="auto">
          <a:xfrm>
            <a:off x="2571750" y="5275263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.400</a:t>
            </a:r>
            <a:endParaRPr lang="es-ES">
              <a:latin typeface="Calibri" pitchFamily="34" charset="0"/>
            </a:endParaRPr>
          </a:p>
        </p:txBody>
      </p:sp>
      <p:cxnSp>
        <p:nvCxnSpPr>
          <p:cNvPr id="127" name="126 Conector recto"/>
          <p:cNvCxnSpPr/>
          <p:nvPr/>
        </p:nvCxnSpPr>
        <p:spPr>
          <a:xfrm rot="5400000">
            <a:off x="7214394" y="5142707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549" name="125 CuadroTexto"/>
          <p:cNvSpPr txBox="1">
            <a:spLocks noChangeArrowheads="1"/>
          </p:cNvSpPr>
          <p:nvPr/>
        </p:nvSpPr>
        <p:spPr bwMode="auto">
          <a:xfrm>
            <a:off x="7072313" y="5284788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1.200</a:t>
            </a:r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-571500" y="0"/>
          <a:ext cx="9144000" cy="6858000"/>
        </p:xfrm>
        <a:graphic>
          <a:graphicData uri="http://schemas.openxmlformats.org/presentationml/2006/ole">
            <p:oleObj spid="_x0000_s22530" name="Presentación" r:id="rId4" imgW="4571831" imgH="3428876" progId="PowerPoint.Show.8">
              <p:embed/>
            </p:oleObj>
          </a:graphicData>
        </a:graphic>
      </p:graphicFrame>
      <p:pic>
        <p:nvPicPr>
          <p:cNvPr id="22531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85750" y="279400"/>
            <a:ext cx="550068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>
                <a:latin typeface="+mn-lt"/>
                <a:cs typeface="+mn-cs"/>
              </a:rPr>
              <a:t>Ejemplo del Calibrador Vernier de Caratula en Sistema Ingles</a:t>
            </a:r>
            <a:endParaRPr lang="es-ES" sz="3200" dirty="0">
              <a:latin typeface="+mn-lt"/>
              <a:cs typeface="+mn-cs"/>
            </a:endParaRPr>
          </a:p>
        </p:txBody>
      </p:sp>
      <p:cxnSp>
        <p:nvCxnSpPr>
          <p:cNvPr id="8" name="7 Conector recto"/>
          <p:cNvCxnSpPr/>
          <p:nvPr/>
        </p:nvCxnSpPr>
        <p:spPr>
          <a:xfrm rot="10800000" flipH="1">
            <a:off x="571500" y="4943475"/>
            <a:ext cx="8072438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250825" y="5264150"/>
            <a:ext cx="64293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927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536" name="65 CuadroTexto"/>
          <p:cNvSpPr txBox="1">
            <a:spLocks noChangeArrowheads="1"/>
          </p:cNvSpPr>
          <p:nvPr/>
        </p:nvSpPr>
        <p:spPr bwMode="auto">
          <a:xfrm>
            <a:off x="357188" y="5503863"/>
            <a:ext cx="285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600" b="1">
                <a:solidFill>
                  <a:srgbClr val="FF0000"/>
                </a:solidFill>
                <a:latin typeface="Calibri" pitchFamily="34" charset="0"/>
              </a:rPr>
              <a:t>0</a:t>
            </a:r>
            <a:endParaRPr lang="es-ES" sz="3600" b="1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 rot="5400000">
            <a:off x="1499394" y="51569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2070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539" name="83 CuadroTexto"/>
          <p:cNvSpPr txBox="1">
            <a:spLocks noChangeArrowheads="1"/>
          </p:cNvSpPr>
          <p:nvPr/>
        </p:nvSpPr>
        <p:spPr bwMode="auto">
          <a:xfrm>
            <a:off x="857250" y="530066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.100</a:t>
            </a:r>
            <a:endParaRPr lang="es-ES">
              <a:latin typeface="Calibri" pitchFamily="34" charset="0"/>
            </a:endParaRPr>
          </a:p>
        </p:txBody>
      </p:sp>
      <p:sp>
        <p:nvSpPr>
          <p:cNvPr id="22540" name="84 CuadroTexto"/>
          <p:cNvSpPr txBox="1">
            <a:spLocks noChangeArrowheads="1"/>
          </p:cNvSpPr>
          <p:nvPr/>
        </p:nvSpPr>
        <p:spPr bwMode="auto">
          <a:xfrm>
            <a:off x="1428750" y="5289550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.200</a:t>
            </a:r>
            <a:endParaRPr lang="es-ES">
              <a:latin typeface="Calibri" pitchFamily="34" charset="0"/>
            </a:endParaRPr>
          </a:p>
        </p:txBody>
      </p:sp>
      <p:sp>
        <p:nvSpPr>
          <p:cNvPr id="22541" name="85 CuadroTexto"/>
          <p:cNvSpPr txBox="1">
            <a:spLocks noChangeArrowheads="1"/>
          </p:cNvSpPr>
          <p:nvPr/>
        </p:nvSpPr>
        <p:spPr bwMode="auto">
          <a:xfrm>
            <a:off x="2000250" y="5289550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.300</a:t>
            </a:r>
            <a:endParaRPr lang="es-ES">
              <a:latin typeface="Calibri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 rot="5400000">
            <a:off x="3213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>
            <a:off x="3785394" y="51569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4356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545" name="94 CuadroTexto"/>
          <p:cNvSpPr txBox="1">
            <a:spLocks noChangeArrowheads="1"/>
          </p:cNvSpPr>
          <p:nvPr/>
        </p:nvSpPr>
        <p:spPr bwMode="auto">
          <a:xfrm>
            <a:off x="3143250" y="530066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.500</a:t>
            </a:r>
            <a:endParaRPr lang="es-ES">
              <a:latin typeface="Calibri" pitchFamily="34" charset="0"/>
            </a:endParaRPr>
          </a:p>
        </p:txBody>
      </p:sp>
      <p:sp>
        <p:nvSpPr>
          <p:cNvPr id="22546" name="95 CuadroTexto"/>
          <p:cNvSpPr txBox="1">
            <a:spLocks noChangeArrowheads="1"/>
          </p:cNvSpPr>
          <p:nvPr/>
        </p:nvSpPr>
        <p:spPr bwMode="auto">
          <a:xfrm>
            <a:off x="3714750" y="5289550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.600</a:t>
            </a:r>
            <a:endParaRPr lang="es-ES">
              <a:latin typeface="Calibri" pitchFamily="34" charset="0"/>
            </a:endParaRPr>
          </a:p>
        </p:txBody>
      </p:sp>
      <p:sp>
        <p:nvSpPr>
          <p:cNvPr id="22547" name="96 CuadroTexto"/>
          <p:cNvSpPr txBox="1">
            <a:spLocks noChangeArrowheads="1"/>
          </p:cNvSpPr>
          <p:nvPr/>
        </p:nvSpPr>
        <p:spPr bwMode="auto">
          <a:xfrm>
            <a:off x="4286250" y="5289550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.700</a:t>
            </a:r>
            <a:endParaRPr lang="es-ES">
              <a:latin typeface="Calibr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5499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5400000">
            <a:off x="4928394" y="51569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>
            <a:off x="6642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rot="5400000">
            <a:off x="5965032" y="526494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552" name="117 CuadroTexto"/>
          <p:cNvSpPr txBox="1">
            <a:spLocks noChangeArrowheads="1"/>
          </p:cNvSpPr>
          <p:nvPr/>
        </p:nvSpPr>
        <p:spPr bwMode="auto">
          <a:xfrm>
            <a:off x="5429250" y="530066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.900</a:t>
            </a:r>
            <a:endParaRPr lang="es-ES">
              <a:latin typeface="Calibri" pitchFamily="34" charset="0"/>
            </a:endParaRPr>
          </a:p>
        </p:txBody>
      </p:sp>
      <p:sp>
        <p:nvSpPr>
          <p:cNvPr id="22553" name="118 CuadroTexto"/>
          <p:cNvSpPr txBox="1">
            <a:spLocks noChangeArrowheads="1"/>
          </p:cNvSpPr>
          <p:nvPr/>
        </p:nvSpPr>
        <p:spPr bwMode="auto">
          <a:xfrm>
            <a:off x="4857750" y="5289550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.800</a:t>
            </a:r>
            <a:endParaRPr lang="es-ES">
              <a:latin typeface="Calibri" pitchFamily="34" charset="0"/>
            </a:endParaRPr>
          </a:p>
        </p:txBody>
      </p:sp>
      <p:sp>
        <p:nvSpPr>
          <p:cNvPr id="22554" name="119 CuadroTexto"/>
          <p:cNvSpPr txBox="1">
            <a:spLocks noChangeArrowheads="1"/>
          </p:cNvSpPr>
          <p:nvPr/>
        </p:nvSpPr>
        <p:spPr bwMode="auto">
          <a:xfrm>
            <a:off x="6429375" y="52895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1.100</a:t>
            </a:r>
            <a:endParaRPr lang="es-ES">
              <a:latin typeface="Calibri" pitchFamily="34" charset="0"/>
            </a:endParaRPr>
          </a:p>
        </p:txBody>
      </p:sp>
      <p:cxnSp>
        <p:nvCxnSpPr>
          <p:cNvPr id="35" name="34 Conector recto"/>
          <p:cNvCxnSpPr/>
          <p:nvPr/>
        </p:nvCxnSpPr>
        <p:spPr>
          <a:xfrm rot="5400000">
            <a:off x="7785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rot="5400000">
            <a:off x="8357394" y="51569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557" name="125 CuadroTexto"/>
          <p:cNvSpPr txBox="1">
            <a:spLocks noChangeArrowheads="1"/>
          </p:cNvSpPr>
          <p:nvPr/>
        </p:nvSpPr>
        <p:spPr bwMode="auto">
          <a:xfrm>
            <a:off x="7643813" y="530066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1.300</a:t>
            </a:r>
            <a:endParaRPr lang="es-ES">
              <a:latin typeface="Calibri" pitchFamily="34" charset="0"/>
            </a:endParaRPr>
          </a:p>
        </p:txBody>
      </p:sp>
      <p:sp>
        <p:nvSpPr>
          <p:cNvPr id="22558" name="126 CuadroTexto"/>
          <p:cNvSpPr txBox="1">
            <a:spLocks noChangeArrowheads="1"/>
          </p:cNvSpPr>
          <p:nvPr/>
        </p:nvSpPr>
        <p:spPr bwMode="auto">
          <a:xfrm>
            <a:off x="8286750" y="52895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1.400</a:t>
            </a:r>
            <a:endParaRPr lang="es-ES">
              <a:latin typeface="Calibri" pitchFamily="34" charset="0"/>
            </a:endParaRPr>
          </a:p>
        </p:txBody>
      </p:sp>
      <p:sp>
        <p:nvSpPr>
          <p:cNvPr id="22559" name="207 CuadroTexto"/>
          <p:cNvSpPr txBox="1">
            <a:spLocks noChangeArrowheads="1"/>
          </p:cNvSpPr>
          <p:nvPr/>
        </p:nvSpPr>
        <p:spPr bwMode="auto">
          <a:xfrm>
            <a:off x="6072188" y="5426075"/>
            <a:ext cx="357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600" b="1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es-ES" sz="3600" b="1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22560" name="80 Grupo"/>
          <p:cNvGrpSpPr>
            <a:grpSpLocks/>
          </p:cNvGrpSpPr>
          <p:nvPr/>
        </p:nvGrpSpPr>
        <p:grpSpPr bwMode="auto">
          <a:xfrm>
            <a:off x="4357688" y="500063"/>
            <a:ext cx="4643437" cy="4257675"/>
            <a:chOff x="2428860" y="1285860"/>
            <a:chExt cx="4643470" cy="4257762"/>
          </a:xfrm>
        </p:grpSpPr>
        <p:sp>
          <p:nvSpPr>
            <p:cNvPr id="82" name="81 Elipse"/>
            <p:cNvSpPr/>
            <p:nvPr/>
          </p:nvSpPr>
          <p:spPr>
            <a:xfrm>
              <a:off x="3000364" y="1785932"/>
              <a:ext cx="3348061" cy="3348106"/>
            </a:xfrm>
            <a:prstGeom prst="ellipse">
              <a:avLst/>
            </a:prstGeom>
            <a:noFill/>
            <a:ln w="38100" cap="rnd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cxnSp>
          <p:nvCxnSpPr>
            <p:cNvPr id="83" name="82 Conector recto"/>
            <p:cNvCxnSpPr/>
            <p:nvPr/>
          </p:nvCxnSpPr>
          <p:spPr>
            <a:xfrm rot="5400000">
              <a:off x="4392607" y="2106614"/>
              <a:ext cx="642951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577" name="136 CuadroTexto"/>
            <p:cNvSpPr txBox="1">
              <a:spLocks noChangeArrowheads="1"/>
            </p:cNvSpPr>
            <p:nvPr/>
          </p:nvSpPr>
          <p:spPr bwMode="auto">
            <a:xfrm>
              <a:off x="4429127" y="1285860"/>
              <a:ext cx="5000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200">
                  <a:latin typeface="Calibri" pitchFamily="34" charset="0"/>
                </a:rPr>
                <a:t>.001</a:t>
              </a:r>
              <a:endParaRPr lang="es-ES" sz="1200">
                <a:latin typeface="Calibri" pitchFamily="34" charset="0"/>
              </a:endParaRPr>
            </a:p>
          </p:txBody>
        </p:sp>
        <p:cxnSp>
          <p:nvCxnSpPr>
            <p:cNvPr id="85" name="84 Conector recto"/>
            <p:cNvCxnSpPr/>
            <p:nvPr/>
          </p:nvCxnSpPr>
          <p:spPr>
            <a:xfrm rot="5400000">
              <a:off x="4397369" y="4816532"/>
              <a:ext cx="633426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579" name="142 CuadroTexto"/>
            <p:cNvSpPr txBox="1">
              <a:spLocks noChangeArrowheads="1"/>
            </p:cNvSpPr>
            <p:nvPr/>
          </p:nvSpPr>
          <p:spPr bwMode="auto">
            <a:xfrm>
              <a:off x="5572132" y="4714884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.040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2580" name="144 CuadroTexto"/>
            <p:cNvSpPr txBox="1">
              <a:spLocks noChangeArrowheads="1"/>
            </p:cNvSpPr>
            <p:nvPr/>
          </p:nvSpPr>
          <p:spPr bwMode="auto">
            <a:xfrm>
              <a:off x="5143504" y="1571612"/>
              <a:ext cx="5000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200">
                  <a:latin typeface="Calibri" pitchFamily="34" charset="0"/>
                </a:rPr>
                <a:t>.003</a:t>
              </a:r>
              <a:endParaRPr lang="es-ES" sz="1200">
                <a:latin typeface="Calibri" pitchFamily="34" charset="0"/>
              </a:endParaRPr>
            </a:p>
          </p:txBody>
        </p:sp>
        <p:sp>
          <p:nvSpPr>
            <p:cNvPr id="22581" name="146 CuadroTexto"/>
            <p:cNvSpPr txBox="1">
              <a:spLocks noChangeArrowheads="1"/>
            </p:cNvSpPr>
            <p:nvPr/>
          </p:nvSpPr>
          <p:spPr bwMode="auto">
            <a:xfrm>
              <a:off x="4572000" y="2416171"/>
              <a:ext cx="2857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solidFill>
                    <a:srgbClr val="FF0000"/>
                  </a:solidFill>
                  <a:latin typeface="Calibri" pitchFamily="34" charset="0"/>
                </a:rPr>
                <a:t>0</a:t>
              </a:r>
              <a:endParaRPr lang="es-ES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89" name="88 Conector recto"/>
            <p:cNvCxnSpPr/>
            <p:nvPr/>
          </p:nvCxnSpPr>
          <p:spPr>
            <a:xfrm rot="18900000">
              <a:off x="5102229" y="2346332"/>
              <a:ext cx="633417" cy="15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583" name="154 CuadroTexto"/>
            <p:cNvSpPr txBox="1">
              <a:spLocks noChangeArrowheads="1"/>
            </p:cNvSpPr>
            <p:nvPr/>
          </p:nvSpPr>
          <p:spPr bwMode="auto">
            <a:xfrm>
              <a:off x="5643574" y="1876417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.010</a:t>
              </a:r>
              <a:endParaRPr lang="es-ES" sz="2000">
                <a:latin typeface="Calibri" pitchFamily="34" charset="0"/>
              </a:endParaRPr>
            </a:p>
          </p:txBody>
        </p:sp>
        <p:cxnSp>
          <p:nvCxnSpPr>
            <p:cNvPr id="91" name="90 Conector recto"/>
            <p:cNvCxnSpPr/>
            <p:nvPr/>
          </p:nvCxnSpPr>
          <p:spPr>
            <a:xfrm rot="5400000">
              <a:off x="4644229" y="1999456"/>
              <a:ext cx="428634" cy="15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91 Conector recto"/>
            <p:cNvCxnSpPr/>
            <p:nvPr/>
          </p:nvCxnSpPr>
          <p:spPr>
            <a:xfrm rot="2700000">
              <a:off x="5102224" y="4581577"/>
              <a:ext cx="633426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>
              <a:outerShdw blurRad="40000" dist="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586" name="184 CuadroTexto"/>
            <p:cNvSpPr txBox="1">
              <a:spLocks noChangeArrowheads="1"/>
            </p:cNvSpPr>
            <p:nvPr/>
          </p:nvSpPr>
          <p:spPr bwMode="auto">
            <a:xfrm>
              <a:off x="6286512" y="3643314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.030</a:t>
              </a:r>
              <a:endParaRPr lang="es-ES" sz="2000">
                <a:latin typeface="Calibri" pitchFamily="34" charset="0"/>
              </a:endParaRPr>
            </a:p>
          </p:txBody>
        </p:sp>
        <p:cxnSp>
          <p:nvCxnSpPr>
            <p:cNvPr id="94" name="93 Conector recto"/>
            <p:cNvCxnSpPr/>
            <p:nvPr/>
          </p:nvCxnSpPr>
          <p:spPr>
            <a:xfrm rot="5400000">
              <a:off x="4715666" y="1999456"/>
              <a:ext cx="428634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94 Conector recto"/>
            <p:cNvCxnSpPr/>
            <p:nvPr/>
          </p:nvCxnSpPr>
          <p:spPr>
            <a:xfrm rot="5400000">
              <a:off x="4572790" y="1999456"/>
              <a:ext cx="428634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 rot="21000000">
              <a:off x="5638808" y="2943244"/>
              <a:ext cx="633417" cy="15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590" name="194 CuadroTexto"/>
            <p:cNvSpPr txBox="1">
              <a:spLocks noChangeArrowheads="1"/>
            </p:cNvSpPr>
            <p:nvPr/>
          </p:nvSpPr>
          <p:spPr bwMode="auto">
            <a:xfrm>
              <a:off x="6215074" y="2643182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.020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2591" name="208 CuadroTexto"/>
            <p:cNvSpPr txBox="1">
              <a:spLocks noChangeArrowheads="1"/>
            </p:cNvSpPr>
            <p:nvPr/>
          </p:nvSpPr>
          <p:spPr bwMode="auto">
            <a:xfrm>
              <a:off x="4929190" y="4060833"/>
              <a:ext cx="5715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solidFill>
                    <a:srgbClr val="FF0000"/>
                  </a:solidFill>
                  <a:latin typeface="Calibri" pitchFamily="34" charset="0"/>
                </a:rPr>
                <a:t>40</a:t>
              </a:r>
              <a:endParaRPr lang="es-ES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2592" name="213 CuadroTexto"/>
            <p:cNvSpPr txBox="1">
              <a:spLocks noChangeArrowheads="1"/>
            </p:cNvSpPr>
            <p:nvPr/>
          </p:nvSpPr>
          <p:spPr bwMode="auto">
            <a:xfrm>
              <a:off x="5286383" y="2846386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solidFill>
                    <a:srgbClr val="FF0000"/>
                  </a:solidFill>
                  <a:latin typeface="Calibri" pitchFamily="34" charset="0"/>
                </a:rPr>
                <a:t>20</a:t>
              </a:r>
              <a:endParaRPr lang="es-ES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2593" name="214 CuadroTexto"/>
            <p:cNvSpPr txBox="1">
              <a:spLocks noChangeArrowheads="1"/>
            </p:cNvSpPr>
            <p:nvPr/>
          </p:nvSpPr>
          <p:spPr bwMode="auto">
            <a:xfrm>
              <a:off x="5305355" y="3500438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solidFill>
                    <a:srgbClr val="FF0000"/>
                  </a:solidFill>
                  <a:latin typeface="Calibri" pitchFamily="34" charset="0"/>
                </a:rPr>
                <a:t>30</a:t>
              </a:r>
              <a:endParaRPr lang="es-ES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2594" name="215 CuadroTexto"/>
            <p:cNvSpPr txBox="1">
              <a:spLocks noChangeArrowheads="1"/>
            </p:cNvSpPr>
            <p:nvPr/>
          </p:nvSpPr>
          <p:spPr bwMode="auto">
            <a:xfrm>
              <a:off x="4929193" y="2500306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solidFill>
                    <a:srgbClr val="FF0000"/>
                  </a:solidFill>
                  <a:latin typeface="Calibri" pitchFamily="34" charset="0"/>
                </a:rPr>
                <a:t>10</a:t>
              </a:r>
              <a:endParaRPr lang="es-ES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103" name="102 Conector recto"/>
            <p:cNvCxnSpPr/>
            <p:nvPr/>
          </p:nvCxnSpPr>
          <p:spPr>
            <a:xfrm rot="600000">
              <a:off x="5710245" y="3770348"/>
              <a:ext cx="633418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103 Conector recto"/>
            <p:cNvCxnSpPr/>
            <p:nvPr/>
          </p:nvCxnSpPr>
          <p:spPr>
            <a:xfrm rot="18900000">
              <a:off x="3551230" y="4560939"/>
              <a:ext cx="633418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/>
            <p:nvPr/>
          </p:nvCxnSpPr>
          <p:spPr>
            <a:xfrm rot="2700000">
              <a:off x="3622663" y="2346332"/>
              <a:ext cx="633426" cy="1588"/>
            </a:xfrm>
            <a:prstGeom prst="line">
              <a:avLst/>
            </a:prstGeom>
            <a:ln>
              <a:solidFill>
                <a:srgbClr val="00B050"/>
              </a:solidFill>
            </a:ln>
            <a:effectLst>
              <a:outerShdw blurRad="40000" dist="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105 Conector recto"/>
            <p:cNvCxnSpPr/>
            <p:nvPr/>
          </p:nvCxnSpPr>
          <p:spPr>
            <a:xfrm rot="21000000">
              <a:off x="3014651" y="3729072"/>
              <a:ext cx="633418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106 Conector recto"/>
            <p:cNvCxnSpPr/>
            <p:nvPr/>
          </p:nvCxnSpPr>
          <p:spPr>
            <a:xfrm rot="600000">
              <a:off x="3086090" y="2943244"/>
              <a:ext cx="633417" cy="15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600" name="136 CuadroTexto"/>
            <p:cNvSpPr txBox="1">
              <a:spLocks noChangeArrowheads="1"/>
            </p:cNvSpPr>
            <p:nvPr/>
          </p:nvSpPr>
          <p:spPr bwMode="auto">
            <a:xfrm>
              <a:off x="4786314" y="1285860"/>
              <a:ext cx="5000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200">
                  <a:latin typeface="Calibri" pitchFamily="34" charset="0"/>
                </a:rPr>
                <a:t>.002</a:t>
              </a:r>
              <a:endParaRPr lang="es-ES" sz="1200">
                <a:latin typeface="Calibri" pitchFamily="34" charset="0"/>
              </a:endParaRPr>
            </a:p>
          </p:txBody>
        </p:sp>
        <p:sp>
          <p:nvSpPr>
            <p:cNvPr id="22601" name="146 CuadroTexto"/>
            <p:cNvSpPr txBox="1">
              <a:spLocks noChangeArrowheads="1"/>
            </p:cNvSpPr>
            <p:nvPr/>
          </p:nvSpPr>
          <p:spPr bwMode="auto">
            <a:xfrm>
              <a:off x="4500561" y="4214818"/>
              <a:ext cx="57150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solidFill>
                    <a:srgbClr val="FF0000"/>
                  </a:solidFill>
                  <a:latin typeface="Calibri" pitchFamily="34" charset="0"/>
                </a:rPr>
                <a:t>50</a:t>
              </a:r>
              <a:endParaRPr lang="es-ES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2602" name="208 CuadroTexto"/>
            <p:cNvSpPr txBox="1">
              <a:spLocks noChangeArrowheads="1"/>
            </p:cNvSpPr>
            <p:nvPr/>
          </p:nvSpPr>
          <p:spPr bwMode="auto">
            <a:xfrm>
              <a:off x="4071934" y="4059800"/>
              <a:ext cx="5715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solidFill>
                    <a:srgbClr val="FF0000"/>
                  </a:solidFill>
                  <a:latin typeface="Calibri" pitchFamily="34" charset="0"/>
                </a:rPr>
                <a:t>60</a:t>
              </a:r>
              <a:endParaRPr lang="es-ES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2603" name="213 CuadroTexto"/>
            <p:cNvSpPr txBox="1">
              <a:spLocks noChangeArrowheads="1"/>
            </p:cNvSpPr>
            <p:nvPr/>
          </p:nvSpPr>
          <p:spPr bwMode="auto">
            <a:xfrm>
              <a:off x="3643309" y="2845353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solidFill>
                    <a:srgbClr val="FF0000"/>
                  </a:solidFill>
                  <a:latin typeface="Calibri" pitchFamily="34" charset="0"/>
                </a:rPr>
                <a:t>80</a:t>
              </a:r>
              <a:endParaRPr lang="es-ES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2604" name="214 CuadroTexto"/>
            <p:cNvSpPr txBox="1">
              <a:spLocks noChangeArrowheads="1"/>
            </p:cNvSpPr>
            <p:nvPr/>
          </p:nvSpPr>
          <p:spPr bwMode="auto">
            <a:xfrm>
              <a:off x="3571871" y="3500438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solidFill>
                    <a:srgbClr val="FF0000"/>
                  </a:solidFill>
                  <a:latin typeface="Calibri" pitchFamily="34" charset="0"/>
                </a:rPr>
                <a:t>70</a:t>
              </a:r>
              <a:endParaRPr lang="es-ES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2605" name="215 CuadroTexto"/>
            <p:cNvSpPr txBox="1">
              <a:spLocks noChangeArrowheads="1"/>
            </p:cNvSpPr>
            <p:nvPr/>
          </p:nvSpPr>
          <p:spPr bwMode="auto">
            <a:xfrm>
              <a:off x="4071937" y="2499273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solidFill>
                    <a:srgbClr val="FF0000"/>
                  </a:solidFill>
                  <a:latin typeface="Calibri" pitchFamily="34" charset="0"/>
                </a:rPr>
                <a:t>90</a:t>
              </a:r>
              <a:endParaRPr lang="es-ES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2606" name="142 CuadroTexto"/>
            <p:cNvSpPr txBox="1">
              <a:spLocks noChangeArrowheads="1"/>
            </p:cNvSpPr>
            <p:nvPr/>
          </p:nvSpPr>
          <p:spPr bwMode="auto">
            <a:xfrm>
              <a:off x="3143240" y="4714884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.060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2607" name="154 CuadroTexto"/>
            <p:cNvSpPr txBox="1">
              <a:spLocks noChangeArrowheads="1"/>
            </p:cNvSpPr>
            <p:nvPr/>
          </p:nvSpPr>
          <p:spPr bwMode="auto">
            <a:xfrm>
              <a:off x="3143240" y="1785926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.090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2608" name="184 CuadroTexto"/>
            <p:cNvSpPr txBox="1">
              <a:spLocks noChangeArrowheads="1"/>
            </p:cNvSpPr>
            <p:nvPr/>
          </p:nvSpPr>
          <p:spPr bwMode="auto">
            <a:xfrm>
              <a:off x="2428860" y="3643314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dirty="0">
                  <a:latin typeface="Calibri" pitchFamily="34" charset="0"/>
                </a:rPr>
                <a:t>.070</a:t>
              </a:r>
              <a:endParaRPr lang="es-ES" sz="2000" dirty="0">
                <a:latin typeface="Calibri" pitchFamily="34" charset="0"/>
              </a:endParaRPr>
            </a:p>
          </p:txBody>
        </p:sp>
        <p:sp>
          <p:nvSpPr>
            <p:cNvPr id="22609" name="194 CuadroTexto"/>
            <p:cNvSpPr txBox="1">
              <a:spLocks noChangeArrowheads="1"/>
            </p:cNvSpPr>
            <p:nvPr/>
          </p:nvSpPr>
          <p:spPr bwMode="auto">
            <a:xfrm>
              <a:off x="2500298" y="2643182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.080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2610" name="142 CuadroTexto"/>
            <p:cNvSpPr txBox="1">
              <a:spLocks noChangeArrowheads="1"/>
            </p:cNvSpPr>
            <p:nvPr/>
          </p:nvSpPr>
          <p:spPr bwMode="auto">
            <a:xfrm>
              <a:off x="4429128" y="5143512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.050</a:t>
              </a:r>
              <a:endParaRPr lang="es-ES" sz="2000">
                <a:latin typeface="Calibri" pitchFamily="34" charset="0"/>
              </a:endParaRPr>
            </a:p>
          </p:txBody>
        </p:sp>
        <p:cxnSp>
          <p:nvCxnSpPr>
            <p:cNvPr id="119" name="118 Conector recto de flecha"/>
            <p:cNvCxnSpPr>
              <a:stCxn id="22577" idx="2"/>
            </p:cNvCxnSpPr>
            <p:nvPr/>
          </p:nvCxnSpPr>
          <p:spPr>
            <a:xfrm rot="16200000" flipH="1">
              <a:off x="4549773" y="1692269"/>
              <a:ext cx="366719" cy="106363"/>
            </a:xfrm>
            <a:prstGeom prst="straightConnector1">
              <a:avLst/>
            </a:prstGeom>
            <a:ln w="19050">
              <a:solidFill>
                <a:srgbClr val="1008A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119 Conector recto de flecha"/>
            <p:cNvCxnSpPr>
              <a:stCxn id="22600" idx="2"/>
            </p:cNvCxnSpPr>
            <p:nvPr/>
          </p:nvCxnSpPr>
          <p:spPr>
            <a:xfrm rot="5400000">
              <a:off x="4799806" y="1620037"/>
              <a:ext cx="295281" cy="179388"/>
            </a:xfrm>
            <a:prstGeom prst="straightConnector1">
              <a:avLst/>
            </a:prstGeom>
            <a:ln w="19050">
              <a:solidFill>
                <a:srgbClr val="1008A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120 Conector recto de flecha"/>
            <p:cNvCxnSpPr/>
            <p:nvPr/>
          </p:nvCxnSpPr>
          <p:spPr>
            <a:xfrm rot="10800000" flipV="1">
              <a:off x="4929190" y="1785932"/>
              <a:ext cx="357191" cy="285756"/>
            </a:xfrm>
            <a:prstGeom prst="straightConnector1">
              <a:avLst/>
            </a:prstGeom>
            <a:ln w="19050">
              <a:solidFill>
                <a:srgbClr val="1008A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124 Conector recto"/>
          <p:cNvCxnSpPr/>
          <p:nvPr/>
        </p:nvCxnSpPr>
        <p:spPr>
          <a:xfrm rot="5400000">
            <a:off x="2642394" y="51442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562" name="85 CuadroTexto"/>
          <p:cNvSpPr txBox="1">
            <a:spLocks noChangeArrowheads="1"/>
          </p:cNvSpPr>
          <p:nvPr/>
        </p:nvSpPr>
        <p:spPr bwMode="auto">
          <a:xfrm>
            <a:off x="2571750" y="5275263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.400</a:t>
            </a:r>
            <a:endParaRPr lang="es-ES">
              <a:latin typeface="Calibri" pitchFamily="34" charset="0"/>
            </a:endParaRPr>
          </a:p>
        </p:txBody>
      </p:sp>
      <p:cxnSp>
        <p:nvCxnSpPr>
          <p:cNvPr id="127" name="126 Conector recto"/>
          <p:cNvCxnSpPr/>
          <p:nvPr/>
        </p:nvCxnSpPr>
        <p:spPr>
          <a:xfrm rot="5400000">
            <a:off x="7214394" y="5142707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564" name="125 CuadroTexto"/>
          <p:cNvSpPr txBox="1">
            <a:spLocks noChangeArrowheads="1"/>
          </p:cNvSpPr>
          <p:nvPr/>
        </p:nvSpPr>
        <p:spPr bwMode="auto">
          <a:xfrm>
            <a:off x="7072313" y="5284788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1.200</a:t>
            </a:r>
            <a:endParaRPr lang="es-ES">
              <a:latin typeface="Calibri" pitchFamily="34" charset="0"/>
            </a:endParaRPr>
          </a:p>
        </p:txBody>
      </p:sp>
      <p:cxnSp>
        <p:nvCxnSpPr>
          <p:cNvPr id="123" name="122 Conector recto de flecha"/>
          <p:cNvCxnSpPr/>
          <p:nvPr/>
        </p:nvCxnSpPr>
        <p:spPr>
          <a:xfrm rot="16200000" flipH="1">
            <a:off x="6465094" y="2821782"/>
            <a:ext cx="714375" cy="35718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6" name="87 CuadroTexto"/>
          <p:cNvSpPr txBox="1">
            <a:spLocks noChangeArrowheads="1"/>
          </p:cNvSpPr>
          <p:nvPr/>
        </p:nvSpPr>
        <p:spPr bwMode="auto">
          <a:xfrm>
            <a:off x="214313" y="2071688"/>
            <a:ext cx="328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>
                <a:latin typeface="Calibri" pitchFamily="34" charset="0"/>
              </a:rPr>
              <a:t>1ª LECTURA =</a:t>
            </a:r>
            <a:endParaRPr lang="es-ES" sz="3200">
              <a:latin typeface="Calibri" pitchFamily="34" charset="0"/>
            </a:endParaRPr>
          </a:p>
        </p:txBody>
      </p:sp>
      <p:sp>
        <p:nvSpPr>
          <p:cNvPr id="22567" name="87 CuadroTexto"/>
          <p:cNvSpPr txBox="1">
            <a:spLocks noChangeArrowheads="1"/>
          </p:cNvSpPr>
          <p:nvPr/>
        </p:nvSpPr>
        <p:spPr bwMode="auto">
          <a:xfrm>
            <a:off x="214313" y="2786063"/>
            <a:ext cx="328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>
                <a:solidFill>
                  <a:srgbClr val="00B050"/>
                </a:solidFill>
                <a:latin typeface="Calibri" pitchFamily="34" charset="0"/>
              </a:rPr>
              <a:t>2ª LECTURA = </a:t>
            </a:r>
            <a:endParaRPr lang="es-ES" sz="32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2568" name="87 CuadroTexto"/>
          <p:cNvSpPr txBox="1">
            <a:spLocks noChangeArrowheads="1"/>
          </p:cNvSpPr>
          <p:nvPr/>
        </p:nvSpPr>
        <p:spPr bwMode="auto">
          <a:xfrm>
            <a:off x="2500313" y="1911350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 . 6 0 0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22569" name="87 CuadroTexto"/>
          <p:cNvSpPr txBox="1">
            <a:spLocks noChangeArrowheads="1"/>
          </p:cNvSpPr>
          <p:nvPr/>
        </p:nvSpPr>
        <p:spPr bwMode="auto">
          <a:xfrm>
            <a:off x="285750" y="3500438"/>
            <a:ext cx="20716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>
                <a:latin typeface="Calibri" pitchFamily="34" charset="0"/>
              </a:rPr>
              <a:t>LECTURA TOTAL </a:t>
            </a:r>
            <a:endParaRPr lang="es-ES" sz="3200">
              <a:latin typeface="Calibri" pitchFamily="34" charset="0"/>
            </a:endParaRPr>
          </a:p>
        </p:txBody>
      </p:sp>
      <p:sp>
        <p:nvSpPr>
          <p:cNvPr id="142" name="141 Más"/>
          <p:cNvSpPr/>
          <p:nvPr/>
        </p:nvSpPr>
        <p:spPr>
          <a:xfrm>
            <a:off x="2143125" y="2554288"/>
            <a:ext cx="428625" cy="500062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cxnSp>
        <p:nvCxnSpPr>
          <p:cNvPr id="143" name="142 Conector recto"/>
          <p:cNvCxnSpPr/>
          <p:nvPr/>
        </p:nvCxnSpPr>
        <p:spPr>
          <a:xfrm rot="10800000">
            <a:off x="2557463" y="3532188"/>
            <a:ext cx="1800225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572" name="87 CuadroTexto"/>
          <p:cNvSpPr txBox="1">
            <a:spLocks noChangeArrowheads="1"/>
          </p:cNvSpPr>
          <p:nvPr/>
        </p:nvSpPr>
        <p:spPr bwMode="auto">
          <a:xfrm>
            <a:off x="2500313" y="2652713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 . 0 4 0 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22573" name="87 CuadroTexto"/>
          <p:cNvSpPr txBox="1">
            <a:spLocks noChangeArrowheads="1"/>
          </p:cNvSpPr>
          <p:nvPr/>
        </p:nvSpPr>
        <p:spPr bwMode="auto">
          <a:xfrm>
            <a:off x="2500313" y="3509963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 . 6 4 0</a:t>
            </a:r>
            <a:endParaRPr lang="es-ES" sz="4000">
              <a:latin typeface="Calibri" pitchFamily="34" charset="0"/>
            </a:endParaRPr>
          </a:p>
        </p:txBody>
      </p:sp>
      <p:cxnSp>
        <p:nvCxnSpPr>
          <p:cNvPr id="149" name="148 Conector recto"/>
          <p:cNvCxnSpPr/>
          <p:nvPr/>
        </p:nvCxnSpPr>
        <p:spPr>
          <a:xfrm rot="5400000">
            <a:off x="3715544" y="4856957"/>
            <a:ext cx="10001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-571500" y="0"/>
          <a:ext cx="9144000" cy="6858000"/>
        </p:xfrm>
        <a:graphic>
          <a:graphicData uri="http://schemas.openxmlformats.org/presentationml/2006/ole">
            <p:oleObj spid="_x0000_s23554" name="Presentación" r:id="rId4" imgW="4571831" imgH="3428876" progId="PowerPoint.Show.8">
              <p:embed/>
            </p:oleObj>
          </a:graphicData>
        </a:graphic>
      </p:graphicFrame>
      <p:pic>
        <p:nvPicPr>
          <p:cNvPr id="23555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85750" y="279400"/>
            <a:ext cx="550068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>
                <a:latin typeface="+mn-lt"/>
                <a:cs typeface="+mn-cs"/>
              </a:rPr>
              <a:t>Ejercicios con el Calibrador Vernier de Caratula en Sistema Ingles</a:t>
            </a:r>
            <a:endParaRPr lang="es-ES" sz="3200" dirty="0">
              <a:latin typeface="+mn-lt"/>
              <a:cs typeface="+mn-cs"/>
            </a:endParaRPr>
          </a:p>
        </p:txBody>
      </p:sp>
      <p:cxnSp>
        <p:nvCxnSpPr>
          <p:cNvPr id="8" name="7 Conector recto"/>
          <p:cNvCxnSpPr/>
          <p:nvPr/>
        </p:nvCxnSpPr>
        <p:spPr>
          <a:xfrm rot="10800000" flipH="1">
            <a:off x="571500" y="4943475"/>
            <a:ext cx="8072438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250825" y="5264150"/>
            <a:ext cx="64293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927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560" name="65 CuadroTexto"/>
          <p:cNvSpPr txBox="1">
            <a:spLocks noChangeArrowheads="1"/>
          </p:cNvSpPr>
          <p:nvPr/>
        </p:nvSpPr>
        <p:spPr bwMode="auto">
          <a:xfrm>
            <a:off x="357188" y="5503863"/>
            <a:ext cx="285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600" b="1">
                <a:latin typeface="Calibri" pitchFamily="34" charset="0"/>
              </a:rPr>
              <a:t>0</a:t>
            </a:r>
            <a:endParaRPr lang="es-ES" sz="3600" b="1">
              <a:latin typeface="Calibri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 rot="5400000">
            <a:off x="1499394" y="51569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2070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563" name="83 CuadroTexto"/>
          <p:cNvSpPr txBox="1">
            <a:spLocks noChangeArrowheads="1"/>
          </p:cNvSpPr>
          <p:nvPr/>
        </p:nvSpPr>
        <p:spPr bwMode="auto">
          <a:xfrm>
            <a:off x="857250" y="530066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.100</a:t>
            </a:r>
            <a:endParaRPr lang="es-ES">
              <a:latin typeface="Calibri" pitchFamily="34" charset="0"/>
            </a:endParaRPr>
          </a:p>
        </p:txBody>
      </p:sp>
      <p:sp>
        <p:nvSpPr>
          <p:cNvPr id="23564" name="84 CuadroTexto"/>
          <p:cNvSpPr txBox="1">
            <a:spLocks noChangeArrowheads="1"/>
          </p:cNvSpPr>
          <p:nvPr/>
        </p:nvSpPr>
        <p:spPr bwMode="auto">
          <a:xfrm>
            <a:off x="1428750" y="5289550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.200</a:t>
            </a:r>
            <a:endParaRPr lang="es-ES">
              <a:latin typeface="Calibri" pitchFamily="34" charset="0"/>
            </a:endParaRPr>
          </a:p>
        </p:txBody>
      </p:sp>
      <p:sp>
        <p:nvSpPr>
          <p:cNvPr id="23565" name="85 CuadroTexto"/>
          <p:cNvSpPr txBox="1">
            <a:spLocks noChangeArrowheads="1"/>
          </p:cNvSpPr>
          <p:nvPr/>
        </p:nvSpPr>
        <p:spPr bwMode="auto">
          <a:xfrm>
            <a:off x="2000250" y="5289550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.300</a:t>
            </a:r>
            <a:endParaRPr lang="es-ES">
              <a:latin typeface="Calibri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 rot="5400000">
            <a:off x="3213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>
            <a:off x="3785394" y="51569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4356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569" name="94 CuadroTexto"/>
          <p:cNvSpPr txBox="1">
            <a:spLocks noChangeArrowheads="1"/>
          </p:cNvSpPr>
          <p:nvPr/>
        </p:nvSpPr>
        <p:spPr bwMode="auto">
          <a:xfrm>
            <a:off x="3143250" y="530066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.500</a:t>
            </a:r>
            <a:endParaRPr lang="es-ES">
              <a:latin typeface="Calibri" pitchFamily="34" charset="0"/>
            </a:endParaRPr>
          </a:p>
        </p:txBody>
      </p:sp>
      <p:sp>
        <p:nvSpPr>
          <p:cNvPr id="23570" name="95 CuadroTexto"/>
          <p:cNvSpPr txBox="1">
            <a:spLocks noChangeArrowheads="1"/>
          </p:cNvSpPr>
          <p:nvPr/>
        </p:nvSpPr>
        <p:spPr bwMode="auto">
          <a:xfrm>
            <a:off x="3714750" y="5289550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.600</a:t>
            </a:r>
            <a:endParaRPr lang="es-ES">
              <a:latin typeface="Calibri" pitchFamily="34" charset="0"/>
            </a:endParaRPr>
          </a:p>
        </p:txBody>
      </p:sp>
      <p:sp>
        <p:nvSpPr>
          <p:cNvPr id="23571" name="96 CuadroTexto"/>
          <p:cNvSpPr txBox="1">
            <a:spLocks noChangeArrowheads="1"/>
          </p:cNvSpPr>
          <p:nvPr/>
        </p:nvSpPr>
        <p:spPr bwMode="auto">
          <a:xfrm>
            <a:off x="4286250" y="5289550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.700</a:t>
            </a:r>
            <a:endParaRPr lang="es-ES">
              <a:latin typeface="Calibr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5499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5400000">
            <a:off x="4928394" y="51569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>
            <a:off x="6642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rot="5400000">
            <a:off x="5965032" y="526494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576" name="117 CuadroTexto"/>
          <p:cNvSpPr txBox="1">
            <a:spLocks noChangeArrowheads="1"/>
          </p:cNvSpPr>
          <p:nvPr/>
        </p:nvSpPr>
        <p:spPr bwMode="auto">
          <a:xfrm>
            <a:off x="5429250" y="530066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.900</a:t>
            </a:r>
            <a:endParaRPr lang="es-ES">
              <a:latin typeface="Calibri" pitchFamily="34" charset="0"/>
            </a:endParaRPr>
          </a:p>
        </p:txBody>
      </p:sp>
      <p:sp>
        <p:nvSpPr>
          <p:cNvPr id="23577" name="118 CuadroTexto"/>
          <p:cNvSpPr txBox="1">
            <a:spLocks noChangeArrowheads="1"/>
          </p:cNvSpPr>
          <p:nvPr/>
        </p:nvSpPr>
        <p:spPr bwMode="auto">
          <a:xfrm>
            <a:off x="4857750" y="5289550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.800</a:t>
            </a:r>
            <a:endParaRPr lang="es-ES">
              <a:latin typeface="Calibri" pitchFamily="34" charset="0"/>
            </a:endParaRPr>
          </a:p>
        </p:txBody>
      </p:sp>
      <p:sp>
        <p:nvSpPr>
          <p:cNvPr id="23578" name="119 CuadroTexto"/>
          <p:cNvSpPr txBox="1">
            <a:spLocks noChangeArrowheads="1"/>
          </p:cNvSpPr>
          <p:nvPr/>
        </p:nvSpPr>
        <p:spPr bwMode="auto">
          <a:xfrm>
            <a:off x="6429375" y="52895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1.100</a:t>
            </a:r>
            <a:endParaRPr lang="es-ES">
              <a:latin typeface="Calibri" pitchFamily="34" charset="0"/>
            </a:endParaRPr>
          </a:p>
        </p:txBody>
      </p:sp>
      <p:cxnSp>
        <p:nvCxnSpPr>
          <p:cNvPr id="35" name="34 Conector recto"/>
          <p:cNvCxnSpPr/>
          <p:nvPr/>
        </p:nvCxnSpPr>
        <p:spPr>
          <a:xfrm rot="5400000">
            <a:off x="7785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rot="5400000">
            <a:off x="8357394" y="51569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581" name="125 CuadroTexto"/>
          <p:cNvSpPr txBox="1">
            <a:spLocks noChangeArrowheads="1"/>
          </p:cNvSpPr>
          <p:nvPr/>
        </p:nvSpPr>
        <p:spPr bwMode="auto">
          <a:xfrm>
            <a:off x="7643813" y="530066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1.300</a:t>
            </a:r>
            <a:endParaRPr lang="es-ES">
              <a:latin typeface="Calibri" pitchFamily="34" charset="0"/>
            </a:endParaRPr>
          </a:p>
        </p:txBody>
      </p:sp>
      <p:sp>
        <p:nvSpPr>
          <p:cNvPr id="23582" name="126 CuadroTexto"/>
          <p:cNvSpPr txBox="1">
            <a:spLocks noChangeArrowheads="1"/>
          </p:cNvSpPr>
          <p:nvPr/>
        </p:nvSpPr>
        <p:spPr bwMode="auto">
          <a:xfrm>
            <a:off x="8286750" y="52895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1.400</a:t>
            </a:r>
            <a:endParaRPr lang="es-ES">
              <a:latin typeface="Calibri" pitchFamily="34" charset="0"/>
            </a:endParaRPr>
          </a:p>
        </p:txBody>
      </p:sp>
      <p:sp>
        <p:nvSpPr>
          <p:cNvPr id="23583" name="207 CuadroTexto"/>
          <p:cNvSpPr txBox="1">
            <a:spLocks noChangeArrowheads="1"/>
          </p:cNvSpPr>
          <p:nvPr/>
        </p:nvSpPr>
        <p:spPr bwMode="auto">
          <a:xfrm>
            <a:off x="6072188" y="5426075"/>
            <a:ext cx="357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600" b="1">
                <a:latin typeface="Calibri" pitchFamily="34" charset="0"/>
              </a:rPr>
              <a:t>1</a:t>
            </a:r>
            <a:endParaRPr lang="es-ES" sz="3600" b="1">
              <a:latin typeface="Calibri" pitchFamily="34" charset="0"/>
            </a:endParaRPr>
          </a:p>
        </p:txBody>
      </p:sp>
      <p:grpSp>
        <p:nvGrpSpPr>
          <p:cNvPr id="23584" name="80 Grupo"/>
          <p:cNvGrpSpPr>
            <a:grpSpLocks/>
          </p:cNvGrpSpPr>
          <p:nvPr/>
        </p:nvGrpSpPr>
        <p:grpSpPr bwMode="auto">
          <a:xfrm>
            <a:off x="4357688" y="500063"/>
            <a:ext cx="4643437" cy="4257675"/>
            <a:chOff x="2428860" y="1285860"/>
            <a:chExt cx="4643470" cy="4257762"/>
          </a:xfrm>
        </p:grpSpPr>
        <p:sp>
          <p:nvSpPr>
            <p:cNvPr id="82" name="81 Elipse"/>
            <p:cNvSpPr/>
            <p:nvPr/>
          </p:nvSpPr>
          <p:spPr>
            <a:xfrm>
              <a:off x="3000364" y="1785932"/>
              <a:ext cx="3348061" cy="3348106"/>
            </a:xfrm>
            <a:prstGeom prst="ellipse">
              <a:avLst/>
            </a:prstGeom>
            <a:noFill/>
            <a:ln w="38100" cap="rnd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chemeClr val="tx1"/>
                </a:solidFill>
              </a:endParaRPr>
            </a:p>
          </p:txBody>
        </p:sp>
        <p:cxnSp>
          <p:nvCxnSpPr>
            <p:cNvPr id="83" name="82 Conector recto"/>
            <p:cNvCxnSpPr/>
            <p:nvPr/>
          </p:nvCxnSpPr>
          <p:spPr>
            <a:xfrm rot="5400000">
              <a:off x="4392607" y="2106614"/>
              <a:ext cx="642951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603" name="136 CuadroTexto"/>
            <p:cNvSpPr txBox="1">
              <a:spLocks noChangeArrowheads="1"/>
            </p:cNvSpPr>
            <p:nvPr/>
          </p:nvSpPr>
          <p:spPr bwMode="auto">
            <a:xfrm>
              <a:off x="4429127" y="1285860"/>
              <a:ext cx="5000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200">
                  <a:latin typeface="Calibri" pitchFamily="34" charset="0"/>
                </a:rPr>
                <a:t>.001</a:t>
              </a:r>
              <a:endParaRPr lang="es-ES" sz="1200">
                <a:latin typeface="Calibri" pitchFamily="34" charset="0"/>
              </a:endParaRPr>
            </a:p>
          </p:txBody>
        </p:sp>
        <p:cxnSp>
          <p:nvCxnSpPr>
            <p:cNvPr id="85" name="84 Conector recto"/>
            <p:cNvCxnSpPr/>
            <p:nvPr/>
          </p:nvCxnSpPr>
          <p:spPr>
            <a:xfrm rot="5400000">
              <a:off x="4397369" y="4816532"/>
              <a:ext cx="633426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605" name="142 CuadroTexto"/>
            <p:cNvSpPr txBox="1">
              <a:spLocks noChangeArrowheads="1"/>
            </p:cNvSpPr>
            <p:nvPr/>
          </p:nvSpPr>
          <p:spPr bwMode="auto">
            <a:xfrm>
              <a:off x="5572132" y="4714884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.040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3606" name="144 CuadroTexto"/>
            <p:cNvSpPr txBox="1">
              <a:spLocks noChangeArrowheads="1"/>
            </p:cNvSpPr>
            <p:nvPr/>
          </p:nvSpPr>
          <p:spPr bwMode="auto">
            <a:xfrm>
              <a:off x="5143504" y="1571612"/>
              <a:ext cx="5000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200">
                  <a:latin typeface="Calibri" pitchFamily="34" charset="0"/>
                </a:rPr>
                <a:t>.003</a:t>
              </a:r>
              <a:endParaRPr lang="es-ES" sz="1200">
                <a:latin typeface="Calibri" pitchFamily="34" charset="0"/>
              </a:endParaRPr>
            </a:p>
          </p:txBody>
        </p:sp>
        <p:sp>
          <p:nvSpPr>
            <p:cNvPr id="23607" name="146 CuadroTexto"/>
            <p:cNvSpPr txBox="1">
              <a:spLocks noChangeArrowheads="1"/>
            </p:cNvSpPr>
            <p:nvPr/>
          </p:nvSpPr>
          <p:spPr bwMode="auto">
            <a:xfrm>
              <a:off x="4572000" y="2416171"/>
              <a:ext cx="2857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0</a:t>
              </a:r>
              <a:endParaRPr lang="es-ES" sz="2000" b="1">
                <a:latin typeface="Calibri" pitchFamily="34" charset="0"/>
              </a:endParaRPr>
            </a:p>
          </p:txBody>
        </p:sp>
        <p:cxnSp>
          <p:nvCxnSpPr>
            <p:cNvPr id="89" name="88 Conector recto"/>
            <p:cNvCxnSpPr/>
            <p:nvPr/>
          </p:nvCxnSpPr>
          <p:spPr>
            <a:xfrm rot="18900000">
              <a:off x="5102229" y="2346332"/>
              <a:ext cx="633417" cy="15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609" name="154 CuadroTexto"/>
            <p:cNvSpPr txBox="1">
              <a:spLocks noChangeArrowheads="1"/>
            </p:cNvSpPr>
            <p:nvPr/>
          </p:nvSpPr>
          <p:spPr bwMode="auto">
            <a:xfrm>
              <a:off x="5643574" y="1876417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.010</a:t>
              </a:r>
              <a:endParaRPr lang="es-ES" sz="2000">
                <a:latin typeface="Calibri" pitchFamily="34" charset="0"/>
              </a:endParaRPr>
            </a:p>
          </p:txBody>
        </p:sp>
        <p:cxnSp>
          <p:nvCxnSpPr>
            <p:cNvPr id="91" name="90 Conector recto"/>
            <p:cNvCxnSpPr/>
            <p:nvPr/>
          </p:nvCxnSpPr>
          <p:spPr>
            <a:xfrm rot="5400000">
              <a:off x="4644229" y="1999456"/>
              <a:ext cx="428634" cy="15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91 Conector recto"/>
            <p:cNvCxnSpPr/>
            <p:nvPr/>
          </p:nvCxnSpPr>
          <p:spPr>
            <a:xfrm rot="2700000">
              <a:off x="5102224" y="4581577"/>
              <a:ext cx="633426" cy="1588"/>
            </a:xfrm>
            <a:prstGeom prst="line">
              <a:avLst/>
            </a:prstGeom>
            <a:ln>
              <a:solidFill>
                <a:srgbClr val="00B050"/>
              </a:solidFill>
            </a:ln>
            <a:effectLst>
              <a:outerShdw blurRad="40000" dist="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612" name="184 CuadroTexto"/>
            <p:cNvSpPr txBox="1">
              <a:spLocks noChangeArrowheads="1"/>
            </p:cNvSpPr>
            <p:nvPr/>
          </p:nvSpPr>
          <p:spPr bwMode="auto">
            <a:xfrm>
              <a:off x="6286512" y="3643314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.030</a:t>
              </a:r>
              <a:endParaRPr lang="es-ES" sz="2000">
                <a:latin typeface="Calibri" pitchFamily="34" charset="0"/>
              </a:endParaRPr>
            </a:p>
          </p:txBody>
        </p:sp>
        <p:cxnSp>
          <p:nvCxnSpPr>
            <p:cNvPr id="94" name="93 Conector recto"/>
            <p:cNvCxnSpPr/>
            <p:nvPr/>
          </p:nvCxnSpPr>
          <p:spPr>
            <a:xfrm rot="5400000">
              <a:off x="4715666" y="1999456"/>
              <a:ext cx="428634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94 Conector recto"/>
            <p:cNvCxnSpPr/>
            <p:nvPr/>
          </p:nvCxnSpPr>
          <p:spPr>
            <a:xfrm rot="5400000">
              <a:off x="4572790" y="1999456"/>
              <a:ext cx="428634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 rot="21000000">
              <a:off x="5638808" y="2943244"/>
              <a:ext cx="633417" cy="15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616" name="194 CuadroTexto"/>
            <p:cNvSpPr txBox="1">
              <a:spLocks noChangeArrowheads="1"/>
            </p:cNvSpPr>
            <p:nvPr/>
          </p:nvSpPr>
          <p:spPr bwMode="auto">
            <a:xfrm>
              <a:off x="6215074" y="2643182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.020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3617" name="208 CuadroTexto"/>
            <p:cNvSpPr txBox="1">
              <a:spLocks noChangeArrowheads="1"/>
            </p:cNvSpPr>
            <p:nvPr/>
          </p:nvSpPr>
          <p:spPr bwMode="auto">
            <a:xfrm>
              <a:off x="4929190" y="4060833"/>
              <a:ext cx="5715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40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23618" name="213 CuadroTexto"/>
            <p:cNvSpPr txBox="1">
              <a:spLocks noChangeArrowheads="1"/>
            </p:cNvSpPr>
            <p:nvPr/>
          </p:nvSpPr>
          <p:spPr bwMode="auto">
            <a:xfrm>
              <a:off x="5286383" y="2846386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20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23619" name="214 CuadroTexto"/>
            <p:cNvSpPr txBox="1">
              <a:spLocks noChangeArrowheads="1"/>
            </p:cNvSpPr>
            <p:nvPr/>
          </p:nvSpPr>
          <p:spPr bwMode="auto">
            <a:xfrm>
              <a:off x="5305355" y="3500438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30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23620" name="215 CuadroTexto"/>
            <p:cNvSpPr txBox="1">
              <a:spLocks noChangeArrowheads="1"/>
            </p:cNvSpPr>
            <p:nvPr/>
          </p:nvSpPr>
          <p:spPr bwMode="auto">
            <a:xfrm>
              <a:off x="4929193" y="2500306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10</a:t>
              </a:r>
              <a:endParaRPr lang="es-ES" sz="2000" b="1">
                <a:latin typeface="Calibri" pitchFamily="34" charset="0"/>
              </a:endParaRPr>
            </a:p>
          </p:txBody>
        </p:sp>
        <p:cxnSp>
          <p:nvCxnSpPr>
            <p:cNvPr id="103" name="102 Conector recto"/>
            <p:cNvCxnSpPr/>
            <p:nvPr/>
          </p:nvCxnSpPr>
          <p:spPr>
            <a:xfrm rot="600000">
              <a:off x="5710245" y="3770348"/>
              <a:ext cx="633418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103 Conector recto"/>
            <p:cNvCxnSpPr/>
            <p:nvPr/>
          </p:nvCxnSpPr>
          <p:spPr>
            <a:xfrm rot="18900000">
              <a:off x="3551230" y="4560939"/>
              <a:ext cx="633418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/>
            <p:nvPr/>
          </p:nvCxnSpPr>
          <p:spPr>
            <a:xfrm rot="2700000">
              <a:off x="3622663" y="2346332"/>
              <a:ext cx="633426" cy="1588"/>
            </a:xfrm>
            <a:prstGeom prst="line">
              <a:avLst/>
            </a:prstGeom>
            <a:ln>
              <a:solidFill>
                <a:srgbClr val="00B050"/>
              </a:solidFill>
            </a:ln>
            <a:effectLst>
              <a:outerShdw blurRad="40000" dist="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105 Conector recto"/>
            <p:cNvCxnSpPr/>
            <p:nvPr/>
          </p:nvCxnSpPr>
          <p:spPr>
            <a:xfrm rot="21000000">
              <a:off x="3014651" y="3729072"/>
              <a:ext cx="633418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106 Conector recto"/>
            <p:cNvCxnSpPr/>
            <p:nvPr/>
          </p:nvCxnSpPr>
          <p:spPr>
            <a:xfrm rot="600000">
              <a:off x="3086090" y="2943244"/>
              <a:ext cx="633417" cy="15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626" name="136 CuadroTexto"/>
            <p:cNvSpPr txBox="1">
              <a:spLocks noChangeArrowheads="1"/>
            </p:cNvSpPr>
            <p:nvPr/>
          </p:nvSpPr>
          <p:spPr bwMode="auto">
            <a:xfrm>
              <a:off x="4786314" y="1285860"/>
              <a:ext cx="5000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200">
                  <a:latin typeface="Calibri" pitchFamily="34" charset="0"/>
                </a:rPr>
                <a:t>.002</a:t>
              </a:r>
              <a:endParaRPr lang="es-ES" sz="1200">
                <a:latin typeface="Calibri" pitchFamily="34" charset="0"/>
              </a:endParaRPr>
            </a:p>
          </p:txBody>
        </p:sp>
        <p:sp>
          <p:nvSpPr>
            <p:cNvPr id="23627" name="146 CuadroTexto"/>
            <p:cNvSpPr txBox="1">
              <a:spLocks noChangeArrowheads="1"/>
            </p:cNvSpPr>
            <p:nvPr/>
          </p:nvSpPr>
          <p:spPr bwMode="auto">
            <a:xfrm>
              <a:off x="4500561" y="4214818"/>
              <a:ext cx="57150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50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23628" name="208 CuadroTexto"/>
            <p:cNvSpPr txBox="1">
              <a:spLocks noChangeArrowheads="1"/>
            </p:cNvSpPr>
            <p:nvPr/>
          </p:nvSpPr>
          <p:spPr bwMode="auto">
            <a:xfrm>
              <a:off x="4071934" y="4059800"/>
              <a:ext cx="5715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60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23629" name="213 CuadroTexto"/>
            <p:cNvSpPr txBox="1">
              <a:spLocks noChangeArrowheads="1"/>
            </p:cNvSpPr>
            <p:nvPr/>
          </p:nvSpPr>
          <p:spPr bwMode="auto">
            <a:xfrm>
              <a:off x="3643309" y="2845353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80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23630" name="214 CuadroTexto"/>
            <p:cNvSpPr txBox="1">
              <a:spLocks noChangeArrowheads="1"/>
            </p:cNvSpPr>
            <p:nvPr/>
          </p:nvSpPr>
          <p:spPr bwMode="auto">
            <a:xfrm>
              <a:off x="3571871" y="3500438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70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23631" name="215 CuadroTexto"/>
            <p:cNvSpPr txBox="1">
              <a:spLocks noChangeArrowheads="1"/>
            </p:cNvSpPr>
            <p:nvPr/>
          </p:nvSpPr>
          <p:spPr bwMode="auto">
            <a:xfrm>
              <a:off x="4071937" y="2499273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90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23632" name="142 CuadroTexto"/>
            <p:cNvSpPr txBox="1">
              <a:spLocks noChangeArrowheads="1"/>
            </p:cNvSpPr>
            <p:nvPr/>
          </p:nvSpPr>
          <p:spPr bwMode="auto">
            <a:xfrm>
              <a:off x="3143240" y="4714884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.060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3633" name="154 CuadroTexto"/>
            <p:cNvSpPr txBox="1">
              <a:spLocks noChangeArrowheads="1"/>
            </p:cNvSpPr>
            <p:nvPr/>
          </p:nvSpPr>
          <p:spPr bwMode="auto">
            <a:xfrm>
              <a:off x="3143240" y="1785926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.090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3634" name="184 CuadroTexto"/>
            <p:cNvSpPr txBox="1">
              <a:spLocks noChangeArrowheads="1"/>
            </p:cNvSpPr>
            <p:nvPr/>
          </p:nvSpPr>
          <p:spPr bwMode="auto">
            <a:xfrm>
              <a:off x="2428860" y="3643314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.070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3635" name="194 CuadroTexto"/>
            <p:cNvSpPr txBox="1">
              <a:spLocks noChangeArrowheads="1"/>
            </p:cNvSpPr>
            <p:nvPr/>
          </p:nvSpPr>
          <p:spPr bwMode="auto">
            <a:xfrm>
              <a:off x="2500298" y="2643182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.080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3636" name="142 CuadroTexto"/>
            <p:cNvSpPr txBox="1">
              <a:spLocks noChangeArrowheads="1"/>
            </p:cNvSpPr>
            <p:nvPr/>
          </p:nvSpPr>
          <p:spPr bwMode="auto">
            <a:xfrm>
              <a:off x="4429128" y="5143512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.050</a:t>
              </a:r>
              <a:endParaRPr lang="es-ES" sz="2000">
                <a:latin typeface="Calibri" pitchFamily="34" charset="0"/>
              </a:endParaRPr>
            </a:p>
          </p:txBody>
        </p:sp>
        <p:cxnSp>
          <p:nvCxnSpPr>
            <p:cNvPr id="119" name="118 Conector recto de flecha"/>
            <p:cNvCxnSpPr>
              <a:stCxn id="23603" idx="2"/>
            </p:cNvCxnSpPr>
            <p:nvPr/>
          </p:nvCxnSpPr>
          <p:spPr>
            <a:xfrm rot="16200000" flipH="1">
              <a:off x="4549773" y="1692269"/>
              <a:ext cx="366719" cy="106363"/>
            </a:xfrm>
            <a:prstGeom prst="straightConnector1">
              <a:avLst/>
            </a:prstGeom>
            <a:ln w="19050">
              <a:solidFill>
                <a:srgbClr val="1008A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119 Conector recto de flecha"/>
            <p:cNvCxnSpPr>
              <a:stCxn id="23626" idx="2"/>
            </p:cNvCxnSpPr>
            <p:nvPr/>
          </p:nvCxnSpPr>
          <p:spPr>
            <a:xfrm rot="5400000">
              <a:off x="4799806" y="1620037"/>
              <a:ext cx="295281" cy="179388"/>
            </a:xfrm>
            <a:prstGeom prst="straightConnector1">
              <a:avLst/>
            </a:prstGeom>
            <a:ln w="19050">
              <a:solidFill>
                <a:srgbClr val="1008A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120 Conector recto de flecha"/>
            <p:cNvCxnSpPr/>
            <p:nvPr/>
          </p:nvCxnSpPr>
          <p:spPr>
            <a:xfrm rot="10800000" flipV="1">
              <a:off x="4929190" y="1785932"/>
              <a:ext cx="357191" cy="285756"/>
            </a:xfrm>
            <a:prstGeom prst="straightConnector1">
              <a:avLst/>
            </a:prstGeom>
            <a:ln w="19050">
              <a:solidFill>
                <a:srgbClr val="1008A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124 Conector recto"/>
          <p:cNvCxnSpPr/>
          <p:nvPr/>
        </p:nvCxnSpPr>
        <p:spPr>
          <a:xfrm rot="5400000">
            <a:off x="2642394" y="51442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586" name="85 CuadroTexto"/>
          <p:cNvSpPr txBox="1">
            <a:spLocks noChangeArrowheads="1"/>
          </p:cNvSpPr>
          <p:nvPr/>
        </p:nvSpPr>
        <p:spPr bwMode="auto">
          <a:xfrm>
            <a:off x="2571750" y="5275263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.400</a:t>
            </a:r>
            <a:endParaRPr lang="es-ES">
              <a:latin typeface="Calibri" pitchFamily="34" charset="0"/>
            </a:endParaRPr>
          </a:p>
        </p:txBody>
      </p:sp>
      <p:cxnSp>
        <p:nvCxnSpPr>
          <p:cNvPr id="127" name="126 Conector recto"/>
          <p:cNvCxnSpPr/>
          <p:nvPr/>
        </p:nvCxnSpPr>
        <p:spPr>
          <a:xfrm rot="5400000">
            <a:off x="7214394" y="5142707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588" name="125 CuadroTexto"/>
          <p:cNvSpPr txBox="1">
            <a:spLocks noChangeArrowheads="1"/>
          </p:cNvSpPr>
          <p:nvPr/>
        </p:nvSpPr>
        <p:spPr bwMode="auto">
          <a:xfrm>
            <a:off x="7072313" y="5284788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1.200</a:t>
            </a:r>
            <a:endParaRPr lang="es-ES">
              <a:latin typeface="Calibri" pitchFamily="34" charset="0"/>
            </a:endParaRPr>
          </a:p>
        </p:txBody>
      </p:sp>
      <p:cxnSp>
        <p:nvCxnSpPr>
          <p:cNvPr id="123" name="122 Conector recto de flecha"/>
          <p:cNvCxnSpPr/>
          <p:nvPr/>
        </p:nvCxnSpPr>
        <p:spPr>
          <a:xfrm rot="10800000">
            <a:off x="5929313" y="2286000"/>
            <a:ext cx="714375" cy="3571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90" name="87 CuadroTexto"/>
          <p:cNvSpPr txBox="1">
            <a:spLocks noChangeArrowheads="1"/>
          </p:cNvSpPr>
          <p:nvPr/>
        </p:nvSpPr>
        <p:spPr bwMode="auto">
          <a:xfrm>
            <a:off x="214313" y="2071688"/>
            <a:ext cx="328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>
                <a:latin typeface="Calibri" pitchFamily="34" charset="0"/>
              </a:rPr>
              <a:t>1ª LECTURA =</a:t>
            </a:r>
            <a:endParaRPr lang="es-ES" sz="3200">
              <a:latin typeface="Calibri" pitchFamily="34" charset="0"/>
            </a:endParaRPr>
          </a:p>
        </p:txBody>
      </p:sp>
      <p:sp>
        <p:nvSpPr>
          <p:cNvPr id="23591" name="87 CuadroTexto"/>
          <p:cNvSpPr txBox="1">
            <a:spLocks noChangeArrowheads="1"/>
          </p:cNvSpPr>
          <p:nvPr/>
        </p:nvSpPr>
        <p:spPr bwMode="auto">
          <a:xfrm>
            <a:off x="214313" y="2786063"/>
            <a:ext cx="328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>
                <a:solidFill>
                  <a:srgbClr val="00B050"/>
                </a:solidFill>
                <a:latin typeface="Calibri" pitchFamily="34" charset="0"/>
              </a:rPr>
              <a:t>2ª LECTURA = </a:t>
            </a:r>
            <a:endParaRPr lang="es-ES" sz="32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3592" name="87 CuadroTexto"/>
          <p:cNvSpPr txBox="1">
            <a:spLocks noChangeArrowheads="1"/>
          </p:cNvSpPr>
          <p:nvPr/>
        </p:nvSpPr>
        <p:spPr bwMode="auto">
          <a:xfrm>
            <a:off x="2500313" y="1911350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1 . 2 0 0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23593" name="87 CuadroTexto"/>
          <p:cNvSpPr txBox="1">
            <a:spLocks noChangeArrowheads="1"/>
          </p:cNvSpPr>
          <p:nvPr/>
        </p:nvSpPr>
        <p:spPr bwMode="auto">
          <a:xfrm>
            <a:off x="285750" y="3500438"/>
            <a:ext cx="20716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>
                <a:latin typeface="Calibri" pitchFamily="34" charset="0"/>
              </a:rPr>
              <a:t>LECTURA TOTAL </a:t>
            </a:r>
            <a:endParaRPr lang="es-ES" sz="3200">
              <a:latin typeface="Calibri" pitchFamily="34" charset="0"/>
            </a:endParaRPr>
          </a:p>
        </p:txBody>
      </p:sp>
      <p:sp>
        <p:nvSpPr>
          <p:cNvPr id="142" name="141 Más"/>
          <p:cNvSpPr/>
          <p:nvPr/>
        </p:nvSpPr>
        <p:spPr>
          <a:xfrm>
            <a:off x="2357438" y="2554288"/>
            <a:ext cx="428625" cy="500062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cxnSp>
        <p:nvCxnSpPr>
          <p:cNvPr id="143" name="142 Conector recto"/>
          <p:cNvCxnSpPr/>
          <p:nvPr/>
        </p:nvCxnSpPr>
        <p:spPr>
          <a:xfrm rot="10800000">
            <a:off x="2557463" y="3532188"/>
            <a:ext cx="1800225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596" name="87 CuadroTexto"/>
          <p:cNvSpPr txBox="1">
            <a:spLocks noChangeArrowheads="1"/>
          </p:cNvSpPr>
          <p:nvPr/>
        </p:nvSpPr>
        <p:spPr bwMode="auto">
          <a:xfrm>
            <a:off x="2500313" y="2652713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   . 0 8 0 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23597" name="87 CuadroTexto"/>
          <p:cNvSpPr txBox="1">
            <a:spLocks noChangeArrowheads="1"/>
          </p:cNvSpPr>
          <p:nvPr/>
        </p:nvSpPr>
        <p:spPr bwMode="auto">
          <a:xfrm>
            <a:off x="2500313" y="3509963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1 . 2 8 0</a:t>
            </a:r>
            <a:endParaRPr lang="es-ES" sz="4000">
              <a:latin typeface="Calibri" pitchFamily="34" charset="0"/>
            </a:endParaRPr>
          </a:p>
        </p:txBody>
      </p:sp>
      <p:cxnSp>
        <p:nvCxnSpPr>
          <p:cNvPr id="149" name="148 Conector recto"/>
          <p:cNvCxnSpPr/>
          <p:nvPr/>
        </p:nvCxnSpPr>
        <p:spPr>
          <a:xfrm rot="5400000">
            <a:off x="7287419" y="5142707"/>
            <a:ext cx="10001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121 Elipse"/>
          <p:cNvSpPr/>
          <p:nvPr/>
        </p:nvSpPr>
        <p:spPr>
          <a:xfrm>
            <a:off x="-357188" y="4572000"/>
            <a:ext cx="712788" cy="714375"/>
          </a:xfrm>
          <a:prstGeom prst="ellipse">
            <a:avLst/>
          </a:prstGeom>
          <a:solidFill>
            <a:srgbClr val="1008A8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3200" b="1" dirty="0">
                <a:solidFill>
                  <a:schemeClr val="bg1"/>
                </a:solidFill>
              </a:rPr>
              <a:t>1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24" name="123 Rectángulo redondeado"/>
          <p:cNvSpPr/>
          <p:nvPr/>
        </p:nvSpPr>
        <p:spPr>
          <a:xfrm>
            <a:off x="2571750" y="2000250"/>
            <a:ext cx="1928813" cy="228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-571500" y="0"/>
          <a:ext cx="9144000" cy="6858000"/>
        </p:xfrm>
        <a:graphic>
          <a:graphicData uri="http://schemas.openxmlformats.org/presentationml/2006/ole">
            <p:oleObj spid="_x0000_s24578" name="Presentación" r:id="rId4" imgW="4571831" imgH="3428876" progId="PowerPoint.Show.8">
              <p:embed/>
            </p:oleObj>
          </a:graphicData>
        </a:graphic>
      </p:graphicFrame>
      <p:pic>
        <p:nvPicPr>
          <p:cNvPr id="24579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85750" y="279400"/>
            <a:ext cx="550068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>
                <a:latin typeface="+mn-lt"/>
                <a:cs typeface="+mn-cs"/>
              </a:rPr>
              <a:t>Ejercicios con el Calibrador Vernier de Caratula en Sistema Ingles</a:t>
            </a:r>
            <a:endParaRPr lang="es-ES" sz="3200" dirty="0">
              <a:latin typeface="+mn-lt"/>
              <a:cs typeface="+mn-cs"/>
            </a:endParaRPr>
          </a:p>
        </p:txBody>
      </p:sp>
      <p:cxnSp>
        <p:nvCxnSpPr>
          <p:cNvPr id="8" name="7 Conector recto"/>
          <p:cNvCxnSpPr/>
          <p:nvPr/>
        </p:nvCxnSpPr>
        <p:spPr>
          <a:xfrm rot="10800000" flipH="1">
            <a:off x="571500" y="4943475"/>
            <a:ext cx="8072438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250825" y="5264150"/>
            <a:ext cx="64293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927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584" name="65 CuadroTexto"/>
          <p:cNvSpPr txBox="1">
            <a:spLocks noChangeArrowheads="1"/>
          </p:cNvSpPr>
          <p:nvPr/>
        </p:nvSpPr>
        <p:spPr bwMode="auto">
          <a:xfrm>
            <a:off x="357188" y="5503863"/>
            <a:ext cx="285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600" b="1">
                <a:latin typeface="Calibri" pitchFamily="34" charset="0"/>
              </a:rPr>
              <a:t>3</a:t>
            </a:r>
            <a:endParaRPr lang="es-ES" sz="3600" b="1">
              <a:latin typeface="Calibri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 rot="5400000">
            <a:off x="1499394" y="51569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2070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587" name="83 CuadroTexto"/>
          <p:cNvSpPr txBox="1">
            <a:spLocks noChangeArrowheads="1"/>
          </p:cNvSpPr>
          <p:nvPr/>
        </p:nvSpPr>
        <p:spPr bwMode="auto">
          <a:xfrm>
            <a:off x="1000125" y="5345113"/>
            <a:ext cx="64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1</a:t>
            </a:r>
            <a:endParaRPr lang="es-ES" sz="2000">
              <a:latin typeface="Calibri" pitchFamily="34" charset="0"/>
            </a:endParaRPr>
          </a:p>
        </p:txBody>
      </p:sp>
      <p:sp>
        <p:nvSpPr>
          <p:cNvPr id="24588" name="84 CuadroTexto"/>
          <p:cNvSpPr txBox="1">
            <a:spLocks noChangeArrowheads="1"/>
          </p:cNvSpPr>
          <p:nvPr/>
        </p:nvSpPr>
        <p:spPr bwMode="auto">
          <a:xfrm>
            <a:off x="1571625" y="5334000"/>
            <a:ext cx="64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2</a:t>
            </a:r>
            <a:endParaRPr lang="es-ES" sz="2000">
              <a:latin typeface="Calibri" pitchFamily="34" charset="0"/>
            </a:endParaRPr>
          </a:p>
        </p:txBody>
      </p:sp>
      <p:sp>
        <p:nvSpPr>
          <p:cNvPr id="24589" name="85 CuadroTexto"/>
          <p:cNvSpPr txBox="1">
            <a:spLocks noChangeArrowheads="1"/>
          </p:cNvSpPr>
          <p:nvPr/>
        </p:nvSpPr>
        <p:spPr bwMode="auto">
          <a:xfrm>
            <a:off x="2143125" y="5334000"/>
            <a:ext cx="64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3</a:t>
            </a:r>
            <a:endParaRPr lang="es-ES" sz="2000">
              <a:latin typeface="Calibri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 rot="5400000">
            <a:off x="3213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>
            <a:off x="3785394" y="51569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4356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593" name="94 CuadroTexto"/>
          <p:cNvSpPr txBox="1">
            <a:spLocks noChangeArrowheads="1"/>
          </p:cNvSpPr>
          <p:nvPr/>
        </p:nvSpPr>
        <p:spPr bwMode="auto">
          <a:xfrm>
            <a:off x="3286125" y="5345113"/>
            <a:ext cx="64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5</a:t>
            </a:r>
            <a:endParaRPr lang="es-ES" sz="2000">
              <a:latin typeface="Calibri" pitchFamily="34" charset="0"/>
            </a:endParaRPr>
          </a:p>
        </p:txBody>
      </p:sp>
      <p:sp>
        <p:nvSpPr>
          <p:cNvPr id="24594" name="95 CuadroTexto"/>
          <p:cNvSpPr txBox="1">
            <a:spLocks noChangeArrowheads="1"/>
          </p:cNvSpPr>
          <p:nvPr/>
        </p:nvSpPr>
        <p:spPr bwMode="auto">
          <a:xfrm>
            <a:off x="3857625" y="5334000"/>
            <a:ext cx="64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6</a:t>
            </a:r>
            <a:endParaRPr lang="es-ES" sz="2000">
              <a:latin typeface="Calibri" pitchFamily="34" charset="0"/>
            </a:endParaRPr>
          </a:p>
        </p:txBody>
      </p:sp>
      <p:sp>
        <p:nvSpPr>
          <p:cNvPr id="24595" name="96 CuadroTexto"/>
          <p:cNvSpPr txBox="1">
            <a:spLocks noChangeArrowheads="1"/>
          </p:cNvSpPr>
          <p:nvPr/>
        </p:nvSpPr>
        <p:spPr bwMode="auto">
          <a:xfrm>
            <a:off x="4429125" y="5334000"/>
            <a:ext cx="64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7</a:t>
            </a:r>
            <a:endParaRPr lang="es-ES" sz="2000">
              <a:latin typeface="Calibr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5499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5400000">
            <a:off x="4928394" y="51569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>
            <a:off x="6642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rot="5400000">
            <a:off x="5965032" y="526494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00" name="117 CuadroTexto"/>
          <p:cNvSpPr txBox="1">
            <a:spLocks noChangeArrowheads="1"/>
          </p:cNvSpPr>
          <p:nvPr/>
        </p:nvSpPr>
        <p:spPr bwMode="auto">
          <a:xfrm>
            <a:off x="5572125" y="5345113"/>
            <a:ext cx="64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9</a:t>
            </a:r>
            <a:endParaRPr lang="es-ES" sz="2000">
              <a:latin typeface="Calibri" pitchFamily="34" charset="0"/>
            </a:endParaRPr>
          </a:p>
        </p:txBody>
      </p:sp>
      <p:sp>
        <p:nvSpPr>
          <p:cNvPr id="24601" name="118 CuadroTexto"/>
          <p:cNvSpPr txBox="1">
            <a:spLocks noChangeArrowheads="1"/>
          </p:cNvSpPr>
          <p:nvPr/>
        </p:nvSpPr>
        <p:spPr bwMode="auto">
          <a:xfrm>
            <a:off x="5000625" y="5334000"/>
            <a:ext cx="64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8</a:t>
            </a:r>
            <a:endParaRPr lang="es-ES" sz="2000">
              <a:latin typeface="Calibri" pitchFamily="34" charset="0"/>
            </a:endParaRPr>
          </a:p>
        </p:txBody>
      </p:sp>
      <p:sp>
        <p:nvSpPr>
          <p:cNvPr id="24602" name="119 CuadroTexto"/>
          <p:cNvSpPr txBox="1">
            <a:spLocks noChangeArrowheads="1"/>
          </p:cNvSpPr>
          <p:nvPr/>
        </p:nvSpPr>
        <p:spPr bwMode="auto">
          <a:xfrm>
            <a:off x="6715125" y="5334000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1</a:t>
            </a:r>
            <a:endParaRPr lang="es-ES" sz="2000">
              <a:latin typeface="Calibri" pitchFamily="34" charset="0"/>
            </a:endParaRPr>
          </a:p>
        </p:txBody>
      </p:sp>
      <p:cxnSp>
        <p:nvCxnSpPr>
          <p:cNvPr id="35" name="34 Conector recto"/>
          <p:cNvCxnSpPr/>
          <p:nvPr/>
        </p:nvCxnSpPr>
        <p:spPr>
          <a:xfrm rot="5400000">
            <a:off x="7785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rot="5400000">
            <a:off x="8357394" y="51569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05" name="125 CuadroTexto"/>
          <p:cNvSpPr txBox="1">
            <a:spLocks noChangeArrowheads="1"/>
          </p:cNvSpPr>
          <p:nvPr/>
        </p:nvSpPr>
        <p:spPr bwMode="auto">
          <a:xfrm>
            <a:off x="7786688" y="5345113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3</a:t>
            </a:r>
            <a:endParaRPr lang="es-ES" sz="2000">
              <a:latin typeface="Calibri" pitchFamily="34" charset="0"/>
            </a:endParaRPr>
          </a:p>
        </p:txBody>
      </p:sp>
      <p:sp>
        <p:nvSpPr>
          <p:cNvPr id="24606" name="126 CuadroTexto"/>
          <p:cNvSpPr txBox="1">
            <a:spLocks noChangeArrowheads="1"/>
          </p:cNvSpPr>
          <p:nvPr/>
        </p:nvSpPr>
        <p:spPr bwMode="auto">
          <a:xfrm>
            <a:off x="8429625" y="5334000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4</a:t>
            </a:r>
            <a:endParaRPr lang="es-ES" sz="2000">
              <a:latin typeface="Calibri" pitchFamily="34" charset="0"/>
            </a:endParaRPr>
          </a:p>
        </p:txBody>
      </p:sp>
      <p:sp>
        <p:nvSpPr>
          <p:cNvPr id="24607" name="207 CuadroTexto"/>
          <p:cNvSpPr txBox="1">
            <a:spLocks noChangeArrowheads="1"/>
          </p:cNvSpPr>
          <p:nvPr/>
        </p:nvSpPr>
        <p:spPr bwMode="auto">
          <a:xfrm>
            <a:off x="6072188" y="5497513"/>
            <a:ext cx="357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600" b="1">
                <a:latin typeface="Calibri" pitchFamily="34" charset="0"/>
              </a:rPr>
              <a:t>4</a:t>
            </a:r>
            <a:endParaRPr lang="es-ES" sz="3600" b="1">
              <a:latin typeface="Calibri" pitchFamily="34" charset="0"/>
            </a:endParaRPr>
          </a:p>
        </p:txBody>
      </p:sp>
      <p:grpSp>
        <p:nvGrpSpPr>
          <p:cNvPr id="24608" name="80 Grupo"/>
          <p:cNvGrpSpPr>
            <a:grpSpLocks/>
          </p:cNvGrpSpPr>
          <p:nvPr/>
        </p:nvGrpSpPr>
        <p:grpSpPr bwMode="auto">
          <a:xfrm>
            <a:off x="4357688" y="500063"/>
            <a:ext cx="4643437" cy="4257675"/>
            <a:chOff x="2428860" y="1285860"/>
            <a:chExt cx="4643470" cy="4257762"/>
          </a:xfrm>
        </p:grpSpPr>
        <p:sp>
          <p:nvSpPr>
            <p:cNvPr id="82" name="81 Elipse"/>
            <p:cNvSpPr/>
            <p:nvPr/>
          </p:nvSpPr>
          <p:spPr>
            <a:xfrm>
              <a:off x="3000364" y="1785932"/>
              <a:ext cx="3348061" cy="3348106"/>
            </a:xfrm>
            <a:prstGeom prst="ellipse">
              <a:avLst/>
            </a:prstGeom>
            <a:noFill/>
            <a:ln w="38100" cap="rnd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cxnSp>
          <p:nvCxnSpPr>
            <p:cNvPr id="83" name="82 Conector recto"/>
            <p:cNvCxnSpPr/>
            <p:nvPr/>
          </p:nvCxnSpPr>
          <p:spPr>
            <a:xfrm rot="5400000">
              <a:off x="4392607" y="2106614"/>
              <a:ext cx="642951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627" name="136 CuadroTexto"/>
            <p:cNvSpPr txBox="1">
              <a:spLocks noChangeArrowheads="1"/>
            </p:cNvSpPr>
            <p:nvPr/>
          </p:nvSpPr>
          <p:spPr bwMode="auto">
            <a:xfrm>
              <a:off x="4429127" y="1285860"/>
              <a:ext cx="5000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200">
                  <a:latin typeface="Calibri" pitchFamily="34" charset="0"/>
                </a:rPr>
                <a:t>.001</a:t>
              </a:r>
              <a:endParaRPr lang="es-ES" sz="1200">
                <a:latin typeface="Calibri" pitchFamily="34" charset="0"/>
              </a:endParaRPr>
            </a:p>
          </p:txBody>
        </p:sp>
        <p:cxnSp>
          <p:nvCxnSpPr>
            <p:cNvPr id="85" name="84 Conector recto"/>
            <p:cNvCxnSpPr/>
            <p:nvPr/>
          </p:nvCxnSpPr>
          <p:spPr>
            <a:xfrm rot="5400000">
              <a:off x="4397369" y="4816532"/>
              <a:ext cx="633426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629" name="142 CuadroTexto"/>
            <p:cNvSpPr txBox="1">
              <a:spLocks noChangeArrowheads="1"/>
            </p:cNvSpPr>
            <p:nvPr/>
          </p:nvSpPr>
          <p:spPr bwMode="auto">
            <a:xfrm>
              <a:off x="5572132" y="4714884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.040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4630" name="144 CuadroTexto"/>
            <p:cNvSpPr txBox="1">
              <a:spLocks noChangeArrowheads="1"/>
            </p:cNvSpPr>
            <p:nvPr/>
          </p:nvSpPr>
          <p:spPr bwMode="auto">
            <a:xfrm>
              <a:off x="5143504" y="1571612"/>
              <a:ext cx="5000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200">
                  <a:latin typeface="Calibri" pitchFamily="34" charset="0"/>
                </a:rPr>
                <a:t>.003</a:t>
              </a:r>
              <a:endParaRPr lang="es-ES" sz="1200">
                <a:latin typeface="Calibri" pitchFamily="34" charset="0"/>
              </a:endParaRPr>
            </a:p>
          </p:txBody>
        </p:sp>
        <p:sp>
          <p:nvSpPr>
            <p:cNvPr id="24631" name="146 CuadroTexto"/>
            <p:cNvSpPr txBox="1">
              <a:spLocks noChangeArrowheads="1"/>
            </p:cNvSpPr>
            <p:nvPr/>
          </p:nvSpPr>
          <p:spPr bwMode="auto">
            <a:xfrm>
              <a:off x="4572000" y="2416171"/>
              <a:ext cx="2857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0</a:t>
              </a:r>
              <a:endParaRPr lang="es-ES" sz="2000" b="1">
                <a:latin typeface="Calibri" pitchFamily="34" charset="0"/>
              </a:endParaRPr>
            </a:p>
          </p:txBody>
        </p:sp>
        <p:cxnSp>
          <p:nvCxnSpPr>
            <p:cNvPr id="89" name="88 Conector recto"/>
            <p:cNvCxnSpPr/>
            <p:nvPr/>
          </p:nvCxnSpPr>
          <p:spPr>
            <a:xfrm rot="18900000">
              <a:off x="5102229" y="2346332"/>
              <a:ext cx="633417" cy="15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633" name="154 CuadroTexto"/>
            <p:cNvSpPr txBox="1">
              <a:spLocks noChangeArrowheads="1"/>
            </p:cNvSpPr>
            <p:nvPr/>
          </p:nvSpPr>
          <p:spPr bwMode="auto">
            <a:xfrm>
              <a:off x="5643574" y="1876417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.010</a:t>
              </a:r>
              <a:endParaRPr lang="es-ES" sz="2000">
                <a:latin typeface="Calibri" pitchFamily="34" charset="0"/>
              </a:endParaRPr>
            </a:p>
          </p:txBody>
        </p:sp>
        <p:cxnSp>
          <p:nvCxnSpPr>
            <p:cNvPr id="91" name="90 Conector recto"/>
            <p:cNvCxnSpPr/>
            <p:nvPr/>
          </p:nvCxnSpPr>
          <p:spPr>
            <a:xfrm rot="5400000">
              <a:off x="4644229" y="1999456"/>
              <a:ext cx="428634" cy="15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91 Conector recto"/>
            <p:cNvCxnSpPr/>
            <p:nvPr/>
          </p:nvCxnSpPr>
          <p:spPr>
            <a:xfrm rot="2700000">
              <a:off x="5102224" y="4581577"/>
              <a:ext cx="633426" cy="1588"/>
            </a:xfrm>
            <a:prstGeom prst="line">
              <a:avLst/>
            </a:prstGeom>
            <a:ln>
              <a:solidFill>
                <a:srgbClr val="00B050"/>
              </a:solidFill>
            </a:ln>
            <a:effectLst>
              <a:outerShdw blurRad="40000" dist="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636" name="184 CuadroTexto"/>
            <p:cNvSpPr txBox="1">
              <a:spLocks noChangeArrowheads="1"/>
            </p:cNvSpPr>
            <p:nvPr/>
          </p:nvSpPr>
          <p:spPr bwMode="auto">
            <a:xfrm>
              <a:off x="6286512" y="3643314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.030</a:t>
              </a:r>
              <a:endParaRPr lang="es-ES" sz="2000">
                <a:latin typeface="Calibri" pitchFamily="34" charset="0"/>
              </a:endParaRPr>
            </a:p>
          </p:txBody>
        </p:sp>
        <p:cxnSp>
          <p:nvCxnSpPr>
            <p:cNvPr id="94" name="93 Conector recto"/>
            <p:cNvCxnSpPr/>
            <p:nvPr/>
          </p:nvCxnSpPr>
          <p:spPr>
            <a:xfrm rot="5400000">
              <a:off x="4715666" y="1999456"/>
              <a:ext cx="428634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94 Conector recto"/>
            <p:cNvCxnSpPr/>
            <p:nvPr/>
          </p:nvCxnSpPr>
          <p:spPr>
            <a:xfrm rot="5400000">
              <a:off x="4572790" y="1999456"/>
              <a:ext cx="428634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 rot="21000000">
              <a:off x="5638808" y="2943244"/>
              <a:ext cx="633417" cy="15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640" name="194 CuadroTexto"/>
            <p:cNvSpPr txBox="1">
              <a:spLocks noChangeArrowheads="1"/>
            </p:cNvSpPr>
            <p:nvPr/>
          </p:nvSpPr>
          <p:spPr bwMode="auto">
            <a:xfrm>
              <a:off x="6215074" y="2643182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.020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4641" name="208 CuadroTexto"/>
            <p:cNvSpPr txBox="1">
              <a:spLocks noChangeArrowheads="1"/>
            </p:cNvSpPr>
            <p:nvPr/>
          </p:nvSpPr>
          <p:spPr bwMode="auto">
            <a:xfrm>
              <a:off x="4929190" y="4060833"/>
              <a:ext cx="5715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40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24642" name="213 CuadroTexto"/>
            <p:cNvSpPr txBox="1">
              <a:spLocks noChangeArrowheads="1"/>
            </p:cNvSpPr>
            <p:nvPr/>
          </p:nvSpPr>
          <p:spPr bwMode="auto">
            <a:xfrm>
              <a:off x="5286383" y="2846386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20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24643" name="214 CuadroTexto"/>
            <p:cNvSpPr txBox="1">
              <a:spLocks noChangeArrowheads="1"/>
            </p:cNvSpPr>
            <p:nvPr/>
          </p:nvSpPr>
          <p:spPr bwMode="auto">
            <a:xfrm>
              <a:off x="5305355" y="3500438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30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24644" name="215 CuadroTexto"/>
            <p:cNvSpPr txBox="1">
              <a:spLocks noChangeArrowheads="1"/>
            </p:cNvSpPr>
            <p:nvPr/>
          </p:nvSpPr>
          <p:spPr bwMode="auto">
            <a:xfrm>
              <a:off x="4929193" y="2500306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10</a:t>
              </a:r>
              <a:endParaRPr lang="es-ES" sz="2000" b="1">
                <a:latin typeface="Calibri" pitchFamily="34" charset="0"/>
              </a:endParaRPr>
            </a:p>
          </p:txBody>
        </p:sp>
        <p:cxnSp>
          <p:nvCxnSpPr>
            <p:cNvPr id="103" name="102 Conector recto"/>
            <p:cNvCxnSpPr/>
            <p:nvPr/>
          </p:nvCxnSpPr>
          <p:spPr>
            <a:xfrm rot="600000">
              <a:off x="5710245" y="3770348"/>
              <a:ext cx="6334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103 Conector recto"/>
            <p:cNvCxnSpPr/>
            <p:nvPr/>
          </p:nvCxnSpPr>
          <p:spPr>
            <a:xfrm rot="18900000">
              <a:off x="3551230" y="4560939"/>
              <a:ext cx="633418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/>
            <p:nvPr/>
          </p:nvCxnSpPr>
          <p:spPr>
            <a:xfrm rot="2700000">
              <a:off x="3622663" y="2346332"/>
              <a:ext cx="633426" cy="1588"/>
            </a:xfrm>
            <a:prstGeom prst="line">
              <a:avLst/>
            </a:prstGeom>
            <a:ln>
              <a:solidFill>
                <a:srgbClr val="00B050"/>
              </a:solidFill>
            </a:ln>
            <a:effectLst>
              <a:outerShdw blurRad="40000" dist="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105 Conector recto"/>
            <p:cNvCxnSpPr/>
            <p:nvPr/>
          </p:nvCxnSpPr>
          <p:spPr>
            <a:xfrm rot="21000000">
              <a:off x="3014651" y="3729072"/>
              <a:ext cx="633418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106 Conector recto"/>
            <p:cNvCxnSpPr/>
            <p:nvPr/>
          </p:nvCxnSpPr>
          <p:spPr>
            <a:xfrm rot="600000">
              <a:off x="3086090" y="2943244"/>
              <a:ext cx="633417" cy="15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650" name="136 CuadroTexto"/>
            <p:cNvSpPr txBox="1">
              <a:spLocks noChangeArrowheads="1"/>
            </p:cNvSpPr>
            <p:nvPr/>
          </p:nvSpPr>
          <p:spPr bwMode="auto">
            <a:xfrm>
              <a:off x="4786314" y="1285860"/>
              <a:ext cx="5000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200">
                  <a:latin typeface="Calibri" pitchFamily="34" charset="0"/>
                </a:rPr>
                <a:t>.002</a:t>
              </a:r>
              <a:endParaRPr lang="es-ES" sz="1200">
                <a:latin typeface="Calibri" pitchFamily="34" charset="0"/>
              </a:endParaRPr>
            </a:p>
          </p:txBody>
        </p:sp>
        <p:sp>
          <p:nvSpPr>
            <p:cNvPr id="24651" name="146 CuadroTexto"/>
            <p:cNvSpPr txBox="1">
              <a:spLocks noChangeArrowheads="1"/>
            </p:cNvSpPr>
            <p:nvPr/>
          </p:nvSpPr>
          <p:spPr bwMode="auto">
            <a:xfrm>
              <a:off x="4500561" y="4214818"/>
              <a:ext cx="57150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50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24652" name="208 CuadroTexto"/>
            <p:cNvSpPr txBox="1">
              <a:spLocks noChangeArrowheads="1"/>
            </p:cNvSpPr>
            <p:nvPr/>
          </p:nvSpPr>
          <p:spPr bwMode="auto">
            <a:xfrm>
              <a:off x="4071934" y="4059800"/>
              <a:ext cx="5715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60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24653" name="213 CuadroTexto"/>
            <p:cNvSpPr txBox="1">
              <a:spLocks noChangeArrowheads="1"/>
            </p:cNvSpPr>
            <p:nvPr/>
          </p:nvSpPr>
          <p:spPr bwMode="auto">
            <a:xfrm>
              <a:off x="3643309" y="2845353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80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24654" name="214 CuadroTexto"/>
            <p:cNvSpPr txBox="1">
              <a:spLocks noChangeArrowheads="1"/>
            </p:cNvSpPr>
            <p:nvPr/>
          </p:nvSpPr>
          <p:spPr bwMode="auto">
            <a:xfrm>
              <a:off x="3571871" y="3500438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70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24655" name="215 CuadroTexto"/>
            <p:cNvSpPr txBox="1">
              <a:spLocks noChangeArrowheads="1"/>
            </p:cNvSpPr>
            <p:nvPr/>
          </p:nvSpPr>
          <p:spPr bwMode="auto">
            <a:xfrm>
              <a:off x="4071937" y="2499273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90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24656" name="142 CuadroTexto"/>
            <p:cNvSpPr txBox="1">
              <a:spLocks noChangeArrowheads="1"/>
            </p:cNvSpPr>
            <p:nvPr/>
          </p:nvSpPr>
          <p:spPr bwMode="auto">
            <a:xfrm>
              <a:off x="3143240" y="4714884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.060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4657" name="154 CuadroTexto"/>
            <p:cNvSpPr txBox="1">
              <a:spLocks noChangeArrowheads="1"/>
            </p:cNvSpPr>
            <p:nvPr/>
          </p:nvSpPr>
          <p:spPr bwMode="auto">
            <a:xfrm>
              <a:off x="3143240" y="1785926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.090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4658" name="184 CuadroTexto"/>
            <p:cNvSpPr txBox="1">
              <a:spLocks noChangeArrowheads="1"/>
            </p:cNvSpPr>
            <p:nvPr/>
          </p:nvSpPr>
          <p:spPr bwMode="auto">
            <a:xfrm>
              <a:off x="2428860" y="3643314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.070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4659" name="194 CuadroTexto"/>
            <p:cNvSpPr txBox="1">
              <a:spLocks noChangeArrowheads="1"/>
            </p:cNvSpPr>
            <p:nvPr/>
          </p:nvSpPr>
          <p:spPr bwMode="auto">
            <a:xfrm>
              <a:off x="2500298" y="2643182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.080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4660" name="142 CuadroTexto"/>
            <p:cNvSpPr txBox="1">
              <a:spLocks noChangeArrowheads="1"/>
            </p:cNvSpPr>
            <p:nvPr/>
          </p:nvSpPr>
          <p:spPr bwMode="auto">
            <a:xfrm>
              <a:off x="4429128" y="5143512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.050</a:t>
              </a:r>
              <a:endParaRPr lang="es-ES" sz="2000">
                <a:latin typeface="Calibri" pitchFamily="34" charset="0"/>
              </a:endParaRPr>
            </a:p>
          </p:txBody>
        </p:sp>
        <p:cxnSp>
          <p:nvCxnSpPr>
            <p:cNvPr id="119" name="118 Conector recto de flecha"/>
            <p:cNvCxnSpPr>
              <a:stCxn id="24627" idx="2"/>
            </p:cNvCxnSpPr>
            <p:nvPr/>
          </p:nvCxnSpPr>
          <p:spPr>
            <a:xfrm rot="16200000" flipH="1">
              <a:off x="4549773" y="1692269"/>
              <a:ext cx="366719" cy="106363"/>
            </a:xfrm>
            <a:prstGeom prst="straightConnector1">
              <a:avLst/>
            </a:prstGeom>
            <a:ln w="19050">
              <a:solidFill>
                <a:srgbClr val="1008A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119 Conector recto de flecha"/>
            <p:cNvCxnSpPr>
              <a:stCxn id="24650" idx="2"/>
            </p:cNvCxnSpPr>
            <p:nvPr/>
          </p:nvCxnSpPr>
          <p:spPr>
            <a:xfrm rot="5400000">
              <a:off x="4799806" y="1620037"/>
              <a:ext cx="295281" cy="179388"/>
            </a:xfrm>
            <a:prstGeom prst="straightConnector1">
              <a:avLst/>
            </a:prstGeom>
            <a:ln w="19050">
              <a:solidFill>
                <a:srgbClr val="1008A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120 Conector recto de flecha"/>
            <p:cNvCxnSpPr/>
            <p:nvPr/>
          </p:nvCxnSpPr>
          <p:spPr>
            <a:xfrm rot="10800000" flipV="1">
              <a:off x="4929190" y="1785932"/>
              <a:ext cx="357191" cy="285756"/>
            </a:xfrm>
            <a:prstGeom prst="straightConnector1">
              <a:avLst/>
            </a:prstGeom>
            <a:ln w="19050">
              <a:solidFill>
                <a:srgbClr val="1008A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124 Conector recto"/>
          <p:cNvCxnSpPr/>
          <p:nvPr/>
        </p:nvCxnSpPr>
        <p:spPr>
          <a:xfrm rot="5400000">
            <a:off x="2642394" y="51442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10" name="85 CuadroTexto"/>
          <p:cNvSpPr txBox="1">
            <a:spLocks noChangeArrowheads="1"/>
          </p:cNvSpPr>
          <p:nvPr/>
        </p:nvSpPr>
        <p:spPr bwMode="auto">
          <a:xfrm>
            <a:off x="2714625" y="5319713"/>
            <a:ext cx="64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4</a:t>
            </a:r>
            <a:endParaRPr lang="es-ES" sz="2000">
              <a:latin typeface="Calibri" pitchFamily="34" charset="0"/>
            </a:endParaRPr>
          </a:p>
        </p:txBody>
      </p:sp>
      <p:cxnSp>
        <p:nvCxnSpPr>
          <p:cNvPr id="127" name="126 Conector recto"/>
          <p:cNvCxnSpPr/>
          <p:nvPr/>
        </p:nvCxnSpPr>
        <p:spPr>
          <a:xfrm rot="5400000">
            <a:off x="7214394" y="5142707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12" name="125 CuadroTexto"/>
          <p:cNvSpPr txBox="1">
            <a:spLocks noChangeArrowheads="1"/>
          </p:cNvSpPr>
          <p:nvPr/>
        </p:nvSpPr>
        <p:spPr bwMode="auto">
          <a:xfrm>
            <a:off x="7286625" y="5329238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2</a:t>
            </a:r>
            <a:endParaRPr lang="es-ES" sz="2000">
              <a:latin typeface="Calibri" pitchFamily="34" charset="0"/>
            </a:endParaRPr>
          </a:p>
        </p:txBody>
      </p:sp>
      <p:cxnSp>
        <p:nvCxnSpPr>
          <p:cNvPr id="123" name="122 Conector recto de flecha"/>
          <p:cNvCxnSpPr>
            <a:endCxn id="24643" idx="1"/>
          </p:cNvCxnSpPr>
          <p:nvPr/>
        </p:nvCxnSpPr>
        <p:spPr>
          <a:xfrm>
            <a:off x="6645275" y="2643188"/>
            <a:ext cx="588963" cy="27146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4" name="87 CuadroTexto"/>
          <p:cNvSpPr txBox="1">
            <a:spLocks noChangeArrowheads="1"/>
          </p:cNvSpPr>
          <p:nvPr/>
        </p:nvSpPr>
        <p:spPr bwMode="auto">
          <a:xfrm>
            <a:off x="214313" y="2071688"/>
            <a:ext cx="328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>
                <a:latin typeface="Calibri" pitchFamily="34" charset="0"/>
              </a:rPr>
              <a:t>1ª LECTURA =</a:t>
            </a:r>
            <a:endParaRPr lang="es-ES" sz="3200">
              <a:latin typeface="Calibri" pitchFamily="34" charset="0"/>
            </a:endParaRPr>
          </a:p>
        </p:txBody>
      </p:sp>
      <p:sp>
        <p:nvSpPr>
          <p:cNvPr id="24615" name="87 CuadroTexto"/>
          <p:cNvSpPr txBox="1">
            <a:spLocks noChangeArrowheads="1"/>
          </p:cNvSpPr>
          <p:nvPr/>
        </p:nvSpPr>
        <p:spPr bwMode="auto">
          <a:xfrm>
            <a:off x="214313" y="2786063"/>
            <a:ext cx="328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>
                <a:solidFill>
                  <a:srgbClr val="00B050"/>
                </a:solidFill>
                <a:latin typeface="Calibri" pitchFamily="34" charset="0"/>
              </a:rPr>
              <a:t>2ª LECTURA = </a:t>
            </a:r>
            <a:endParaRPr lang="es-ES" sz="32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4616" name="87 CuadroTexto"/>
          <p:cNvSpPr txBox="1">
            <a:spLocks noChangeArrowheads="1"/>
          </p:cNvSpPr>
          <p:nvPr/>
        </p:nvSpPr>
        <p:spPr bwMode="auto">
          <a:xfrm>
            <a:off x="2500313" y="1911350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3 . 0 0 0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24617" name="87 CuadroTexto"/>
          <p:cNvSpPr txBox="1">
            <a:spLocks noChangeArrowheads="1"/>
          </p:cNvSpPr>
          <p:nvPr/>
        </p:nvSpPr>
        <p:spPr bwMode="auto">
          <a:xfrm>
            <a:off x="285750" y="3500438"/>
            <a:ext cx="20716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>
                <a:latin typeface="Calibri" pitchFamily="34" charset="0"/>
              </a:rPr>
              <a:t>LECTURA TOTAL </a:t>
            </a:r>
            <a:endParaRPr lang="es-ES" sz="3200">
              <a:latin typeface="Calibri" pitchFamily="34" charset="0"/>
            </a:endParaRPr>
          </a:p>
        </p:txBody>
      </p:sp>
      <p:sp>
        <p:nvSpPr>
          <p:cNvPr id="142" name="141 Más"/>
          <p:cNvSpPr/>
          <p:nvPr/>
        </p:nvSpPr>
        <p:spPr>
          <a:xfrm>
            <a:off x="2357438" y="2554288"/>
            <a:ext cx="428625" cy="500062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cxnSp>
        <p:nvCxnSpPr>
          <p:cNvPr id="143" name="142 Conector recto"/>
          <p:cNvCxnSpPr/>
          <p:nvPr/>
        </p:nvCxnSpPr>
        <p:spPr>
          <a:xfrm rot="10800000">
            <a:off x="2557463" y="3532188"/>
            <a:ext cx="1800225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620" name="87 CuadroTexto"/>
          <p:cNvSpPr txBox="1">
            <a:spLocks noChangeArrowheads="1"/>
          </p:cNvSpPr>
          <p:nvPr/>
        </p:nvSpPr>
        <p:spPr bwMode="auto">
          <a:xfrm>
            <a:off x="2500313" y="2652713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   . 0 3 0 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24621" name="87 CuadroTexto"/>
          <p:cNvSpPr txBox="1">
            <a:spLocks noChangeArrowheads="1"/>
          </p:cNvSpPr>
          <p:nvPr/>
        </p:nvSpPr>
        <p:spPr bwMode="auto">
          <a:xfrm>
            <a:off x="2500313" y="3509963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3 . 0 3 0</a:t>
            </a:r>
            <a:endParaRPr lang="es-ES" sz="4000">
              <a:latin typeface="Calibri" pitchFamily="34" charset="0"/>
            </a:endParaRPr>
          </a:p>
        </p:txBody>
      </p:sp>
      <p:cxnSp>
        <p:nvCxnSpPr>
          <p:cNvPr id="149" name="148 Conector recto"/>
          <p:cNvCxnSpPr/>
          <p:nvPr/>
        </p:nvCxnSpPr>
        <p:spPr>
          <a:xfrm rot="5400000">
            <a:off x="286544" y="4999832"/>
            <a:ext cx="10001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121 Elipse"/>
          <p:cNvSpPr/>
          <p:nvPr/>
        </p:nvSpPr>
        <p:spPr>
          <a:xfrm>
            <a:off x="-357188" y="4572000"/>
            <a:ext cx="712788" cy="714375"/>
          </a:xfrm>
          <a:prstGeom prst="ellipse">
            <a:avLst/>
          </a:prstGeom>
          <a:solidFill>
            <a:srgbClr val="1008A8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3200" b="1" dirty="0">
                <a:solidFill>
                  <a:schemeClr val="bg1"/>
                </a:solidFill>
              </a:rPr>
              <a:t>2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24" name="123 Rectángulo redondeado"/>
          <p:cNvSpPr/>
          <p:nvPr/>
        </p:nvSpPr>
        <p:spPr>
          <a:xfrm>
            <a:off x="2571750" y="2000250"/>
            <a:ext cx="1928813" cy="228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-571500" y="0"/>
          <a:ext cx="9144000" cy="6858000"/>
        </p:xfrm>
        <a:graphic>
          <a:graphicData uri="http://schemas.openxmlformats.org/presentationml/2006/ole">
            <p:oleObj spid="_x0000_s25602" name="Presentación" r:id="rId4" imgW="4571831" imgH="3428876" progId="PowerPoint.Show.8">
              <p:embed/>
            </p:oleObj>
          </a:graphicData>
        </a:graphic>
      </p:graphicFrame>
      <p:pic>
        <p:nvPicPr>
          <p:cNvPr id="25603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85750" y="279400"/>
            <a:ext cx="550068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>
                <a:latin typeface="+mn-lt"/>
                <a:cs typeface="+mn-cs"/>
              </a:rPr>
              <a:t>Ejercicios con el Calibrador Vernier de Caratula en Sistema Ingles</a:t>
            </a:r>
            <a:endParaRPr lang="es-ES" sz="3200" dirty="0">
              <a:latin typeface="+mn-lt"/>
              <a:cs typeface="+mn-cs"/>
            </a:endParaRPr>
          </a:p>
        </p:txBody>
      </p:sp>
      <p:cxnSp>
        <p:nvCxnSpPr>
          <p:cNvPr id="8" name="7 Conector recto"/>
          <p:cNvCxnSpPr/>
          <p:nvPr/>
        </p:nvCxnSpPr>
        <p:spPr>
          <a:xfrm rot="10800000" flipH="1">
            <a:off x="571500" y="4943475"/>
            <a:ext cx="8072438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250825" y="5264150"/>
            <a:ext cx="64293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927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608" name="65 CuadroTexto"/>
          <p:cNvSpPr txBox="1">
            <a:spLocks noChangeArrowheads="1"/>
          </p:cNvSpPr>
          <p:nvPr/>
        </p:nvSpPr>
        <p:spPr bwMode="auto">
          <a:xfrm>
            <a:off x="357188" y="5503863"/>
            <a:ext cx="285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600" b="1">
                <a:latin typeface="Calibri" pitchFamily="34" charset="0"/>
              </a:rPr>
              <a:t>5</a:t>
            </a:r>
            <a:endParaRPr lang="es-ES" sz="3600" b="1">
              <a:latin typeface="Calibri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 rot="5400000">
            <a:off x="1499394" y="51569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2070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611" name="83 CuadroTexto"/>
          <p:cNvSpPr txBox="1">
            <a:spLocks noChangeArrowheads="1"/>
          </p:cNvSpPr>
          <p:nvPr/>
        </p:nvSpPr>
        <p:spPr bwMode="auto">
          <a:xfrm>
            <a:off x="1000125" y="5345113"/>
            <a:ext cx="64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1</a:t>
            </a:r>
            <a:endParaRPr lang="es-ES" sz="2000">
              <a:latin typeface="Calibri" pitchFamily="34" charset="0"/>
            </a:endParaRPr>
          </a:p>
        </p:txBody>
      </p:sp>
      <p:sp>
        <p:nvSpPr>
          <p:cNvPr id="25612" name="84 CuadroTexto"/>
          <p:cNvSpPr txBox="1">
            <a:spLocks noChangeArrowheads="1"/>
          </p:cNvSpPr>
          <p:nvPr/>
        </p:nvSpPr>
        <p:spPr bwMode="auto">
          <a:xfrm>
            <a:off x="1571625" y="5334000"/>
            <a:ext cx="64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2</a:t>
            </a:r>
            <a:endParaRPr lang="es-ES" sz="2000">
              <a:latin typeface="Calibri" pitchFamily="34" charset="0"/>
            </a:endParaRPr>
          </a:p>
        </p:txBody>
      </p:sp>
      <p:sp>
        <p:nvSpPr>
          <p:cNvPr id="25613" name="85 CuadroTexto"/>
          <p:cNvSpPr txBox="1">
            <a:spLocks noChangeArrowheads="1"/>
          </p:cNvSpPr>
          <p:nvPr/>
        </p:nvSpPr>
        <p:spPr bwMode="auto">
          <a:xfrm>
            <a:off x="2143125" y="5334000"/>
            <a:ext cx="64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3</a:t>
            </a:r>
            <a:endParaRPr lang="es-ES" sz="2000">
              <a:latin typeface="Calibri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 rot="5400000">
            <a:off x="3213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>
            <a:off x="3785394" y="51569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4356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617" name="94 CuadroTexto"/>
          <p:cNvSpPr txBox="1">
            <a:spLocks noChangeArrowheads="1"/>
          </p:cNvSpPr>
          <p:nvPr/>
        </p:nvSpPr>
        <p:spPr bwMode="auto">
          <a:xfrm>
            <a:off x="3286125" y="5345113"/>
            <a:ext cx="64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5</a:t>
            </a:r>
            <a:endParaRPr lang="es-ES" sz="2000">
              <a:latin typeface="Calibri" pitchFamily="34" charset="0"/>
            </a:endParaRPr>
          </a:p>
        </p:txBody>
      </p:sp>
      <p:sp>
        <p:nvSpPr>
          <p:cNvPr id="25618" name="95 CuadroTexto"/>
          <p:cNvSpPr txBox="1">
            <a:spLocks noChangeArrowheads="1"/>
          </p:cNvSpPr>
          <p:nvPr/>
        </p:nvSpPr>
        <p:spPr bwMode="auto">
          <a:xfrm>
            <a:off x="3857625" y="5334000"/>
            <a:ext cx="64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6</a:t>
            </a:r>
            <a:endParaRPr lang="es-ES" sz="2000">
              <a:latin typeface="Calibri" pitchFamily="34" charset="0"/>
            </a:endParaRPr>
          </a:p>
        </p:txBody>
      </p:sp>
      <p:sp>
        <p:nvSpPr>
          <p:cNvPr id="25619" name="96 CuadroTexto"/>
          <p:cNvSpPr txBox="1">
            <a:spLocks noChangeArrowheads="1"/>
          </p:cNvSpPr>
          <p:nvPr/>
        </p:nvSpPr>
        <p:spPr bwMode="auto">
          <a:xfrm>
            <a:off x="4429125" y="5334000"/>
            <a:ext cx="64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7</a:t>
            </a:r>
            <a:endParaRPr lang="es-ES" sz="2000">
              <a:latin typeface="Calibr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5499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5400000">
            <a:off x="4928394" y="51569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>
            <a:off x="6642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rot="5400000">
            <a:off x="5965032" y="526494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624" name="117 CuadroTexto"/>
          <p:cNvSpPr txBox="1">
            <a:spLocks noChangeArrowheads="1"/>
          </p:cNvSpPr>
          <p:nvPr/>
        </p:nvSpPr>
        <p:spPr bwMode="auto">
          <a:xfrm>
            <a:off x="5572125" y="5345113"/>
            <a:ext cx="64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9</a:t>
            </a:r>
            <a:endParaRPr lang="es-ES" sz="2000">
              <a:latin typeface="Calibri" pitchFamily="34" charset="0"/>
            </a:endParaRPr>
          </a:p>
        </p:txBody>
      </p:sp>
      <p:sp>
        <p:nvSpPr>
          <p:cNvPr id="25625" name="118 CuadroTexto"/>
          <p:cNvSpPr txBox="1">
            <a:spLocks noChangeArrowheads="1"/>
          </p:cNvSpPr>
          <p:nvPr/>
        </p:nvSpPr>
        <p:spPr bwMode="auto">
          <a:xfrm>
            <a:off x="5000625" y="5334000"/>
            <a:ext cx="64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8</a:t>
            </a:r>
            <a:endParaRPr lang="es-ES" sz="2000">
              <a:latin typeface="Calibri" pitchFamily="34" charset="0"/>
            </a:endParaRPr>
          </a:p>
        </p:txBody>
      </p:sp>
      <p:sp>
        <p:nvSpPr>
          <p:cNvPr id="25626" name="119 CuadroTexto"/>
          <p:cNvSpPr txBox="1">
            <a:spLocks noChangeArrowheads="1"/>
          </p:cNvSpPr>
          <p:nvPr/>
        </p:nvSpPr>
        <p:spPr bwMode="auto">
          <a:xfrm>
            <a:off x="6715125" y="5334000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1</a:t>
            </a:r>
            <a:endParaRPr lang="es-ES" sz="2000">
              <a:latin typeface="Calibri" pitchFamily="34" charset="0"/>
            </a:endParaRPr>
          </a:p>
        </p:txBody>
      </p:sp>
      <p:cxnSp>
        <p:nvCxnSpPr>
          <p:cNvPr id="35" name="34 Conector recto"/>
          <p:cNvCxnSpPr/>
          <p:nvPr/>
        </p:nvCxnSpPr>
        <p:spPr>
          <a:xfrm rot="5400000">
            <a:off x="7785894" y="51585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rot="5400000">
            <a:off x="8357394" y="51569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629" name="125 CuadroTexto"/>
          <p:cNvSpPr txBox="1">
            <a:spLocks noChangeArrowheads="1"/>
          </p:cNvSpPr>
          <p:nvPr/>
        </p:nvSpPr>
        <p:spPr bwMode="auto">
          <a:xfrm>
            <a:off x="7786688" y="5345113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3</a:t>
            </a:r>
            <a:endParaRPr lang="es-ES" sz="2000">
              <a:latin typeface="Calibri" pitchFamily="34" charset="0"/>
            </a:endParaRPr>
          </a:p>
        </p:txBody>
      </p:sp>
      <p:sp>
        <p:nvSpPr>
          <p:cNvPr id="25630" name="126 CuadroTexto"/>
          <p:cNvSpPr txBox="1">
            <a:spLocks noChangeArrowheads="1"/>
          </p:cNvSpPr>
          <p:nvPr/>
        </p:nvSpPr>
        <p:spPr bwMode="auto">
          <a:xfrm>
            <a:off x="8429625" y="5334000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4</a:t>
            </a:r>
            <a:endParaRPr lang="es-ES" sz="2000">
              <a:latin typeface="Calibri" pitchFamily="34" charset="0"/>
            </a:endParaRPr>
          </a:p>
        </p:txBody>
      </p:sp>
      <p:sp>
        <p:nvSpPr>
          <p:cNvPr id="25631" name="207 CuadroTexto"/>
          <p:cNvSpPr txBox="1">
            <a:spLocks noChangeArrowheads="1"/>
          </p:cNvSpPr>
          <p:nvPr/>
        </p:nvSpPr>
        <p:spPr bwMode="auto">
          <a:xfrm>
            <a:off x="6072188" y="5497513"/>
            <a:ext cx="357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600" b="1">
                <a:latin typeface="Calibri" pitchFamily="34" charset="0"/>
              </a:rPr>
              <a:t>6</a:t>
            </a:r>
            <a:endParaRPr lang="es-ES" sz="3600" b="1">
              <a:latin typeface="Calibri" pitchFamily="34" charset="0"/>
            </a:endParaRPr>
          </a:p>
        </p:txBody>
      </p:sp>
      <p:grpSp>
        <p:nvGrpSpPr>
          <p:cNvPr id="25632" name="80 Grupo"/>
          <p:cNvGrpSpPr>
            <a:grpSpLocks/>
          </p:cNvGrpSpPr>
          <p:nvPr/>
        </p:nvGrpSpPr>
        <p:grpSpPr bwMode="auto">
          <a:xfrm>
            <a:off x="4357688" y="500063"/>
            <a:ext cx="4643437" cy="4257675"/>
            <a:chOff x="2428860" y="1285860"/>
            <a:chExt cx="4643470" cy="4257762"/>
          </a:xfrm>
        </p:grpSpPr>
        <p:sp>
          <p:nvSpPr>
            <p:cNvPr id="82" name="81 Elipse"/>
            <p:cNvSpPr/>
            <p:nvPr/>
          </p:nvSpPr>
          <p:spPr>
            <a:xfrm>
              <a:off x="3000364" y="1785932"/>
              <a:ext cx="3348061" cy="3348106"/>
            </a:xfrm>
            <a:prstGeom prst="ellipse">
              <a:avLst/>
            </a:prstGeom>
            <a:noFill/>
            <a:ln w="38100" cap="rnd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cxnSp>
          <p:nvCxnSpPr>
            <p:cNvPr id="83" name="82 Conector recto"/>
            <p:cNvCxnSpPr/>
            <p:nvPr/>
          </p:nvCxnSpPr>
          <p:spPr>
            <a:xfrm rot="5400000">
              <a:off x="4392607" y="2106614"/>
              <a:ext cx="642951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653" name="136 CuadroTexto"/>
            <p:cNvSpPr txBox="1">
              <a:spLocks noChangeArrowheads="1"/>
            </p:cNvSpPr>
            <p:nvPr/>
          </p:nvSpPr>
          <p:spPr bwMode="auto">
            <a:xfrm>
              <a:off x="4429127" y="1285860"/>
              <a:ext cx="5000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200">
                  <a:latin typeface="Calibri" pitchFamily="34" charset="0"/>
                </a:rPr>
                <a:t>.001</a:t>
              </a:r>
              <a:endParaRPr lang="es-ES" sz="1200">
                <a:latin typeface="Calibri" pitchFamily="34" charset="0"/>
              </a:endParaRPr>
            </a:p>
          </p:txBody>
        </p:sp>
        <p:cxnSp>
          <p:nvCxnSpPr>
            <p:cNvPr id="85" name="84 Conector recto"/>
            <p:cNvCxnSpPr/>
            <p:nvPr/>
          </p:nvCxnSpPr>
          <p:spPr>
            <a:xfrm rot="5400000">
              <a:off x="4397369" y="4816532"/>
              <a:ext cx="633426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655" name="142 CuadroTexto"/>
            <p:cNvSpPr txBox="1">
              <a:spLocks noChangeArrowheads="1"/>
            </p:cNvSpPr>
            <p:nvPr/>
          </p:nvSpPr>
          <p:spPr bwMode="auto">
            <a:xfrm>
              <a:off x="5572132" y="4714884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.040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5656" name="144 CuadroTexto"/>
            <p:cNvSpPr txBox="1">
              <a:spLocks noChangeArrowheads="1"/>
            </p:cNvSpPr>
            <p:nvPr/>
          </p:nvSpPr>
          <p:spPr bwMode="auto">
            <a:xfrm>
              <a:off x="5143504" y="1571612"/>
              <a:ext cx="5000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200">
                  <a:latin typeface="Calibri" pitchFamily="34" charset="0"/>
                </a:rPr>
                <a:t>.003</a:t>
              </a:r>
              <a:endParaRPr lang="es-ES" sz="1200">
                <a:latin typeface="Calibri" pitchFamily="34" charset="0"/>
              </a:endParaRPr>
            </a:p>
          </p:txBody>
        </p:sp>
        <p:sp>
          <p:nvSpPr>
            <p:cNvPr id="25657" name="146 CuadroTexto"/>
            <p:cNvSpPr txBox="1">
              <a:spLocks noChangeArrowheads="1"/>
            </p:cNvSpPr>
            <p:nvPr/>
          </p:nvSpPr>
          <p:spPr bwMode="auto">
            <a:xfrm>
              <a:off x="4572000" y="2416171"/>
              <a:ext cx="2857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0</a:t>
              </a:r>
              <a:endParaRPr lang="es-ES" sz="2000" b="1">
                <a:latin typeface="Calibri" pitchFamily="34" charset="0"/>
              </a:endParaRPr>
            </a:p>
          </p:txBody>
        </p:sp>
        <p:cxnSp>
          <p:nvCxnSpPr>
            <p:cNvPr id="89" name="88 Conector recto"/>
            <p:cNvCxnSpPr/>
            <p:nvPr/>
          </p:nvCxnSpPr>
          <p:spPr>
            <a:xfrm rot="18900000">
              <a:off x="5102229" y="2346332"/>
              <a:ext cx="633417" cy="15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659" name="154 CuadroTexto"/>
            <p:cNvSpPr txBox="1">
              <a:spLocks noChangeArrowheads="1"/>
            </p:cNvSpPr>
            <p:nvPr/>
          </p:nvSpPr>
          <p:spPr bwMode="auto">
            <a:xfrm>
              <a:off x="5643574" y="1876417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.010</a:t>
              </a:r>
              <a:endParaRPr lang="es-ES" sz="2000">
                <a:latin typeface="Calibri" pitchFamily="34" charset="0"/>
              </a:endParaRPr>
            </a:p>
          </p:txBody>
        </p:sp>
        <p:cxnSp>
          <p:nvCxnSpPr>
            <p:cNvPr id="91" name="90 Conector recto"/>
            <p:cNvCxnSpPr/>
            <p:nvPr/>
          </p:nvCxnSpPr>
          <p:spPr>
            <a:xfrm rot="5400000">
              <a:off x="4644229" y="1999456"/>
              <a:ext cx="428634" cy="15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91 Conector recto"/>
            <p:cNvCxnSpPr/>
            <p:nvPr/>
          </p:nvCxnSpPr>
          <p:spPr>
            <a:xfrm rot="2700000">
              <a:off x="5102224" y="4581577"/>
              <a:ext cx="633426" cy="1588"/>
            </a:xfrm>
            <a:prstGeom prst="line">
              <a:avLst/>
            </a:prstGeom>
            <a:ln>
              <a:solidFill>
                <a:srgbClr val="00B050"/>
              </a:solidFill>
            </a:ln>
            <a:effectLst>
              <a:outerShdw blurRad="40000" dist="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662" name="184 CuadroTexto"/>
            <p:cNvSpPr txBox="1">
              <a:spLocks noChangeArrowheads="1"/>
            </p:cNvSpPr>
            <p:nvPr/>
          </p:nvSpPr>
          <p:spPr bwMode="auto">
            <a:xfrm>
              <a:off x="6286512" y="3643314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.030</a:t>
              </a:r>
              <a:endParaRPr lang="es-ES" sz="2000">
                <a:latin typeface="Calibri" pitchFamily="34" charset="0"/>
              </a:endParaRPr>
            </a:p>
          </p:txBody>
        </p:sp>
        <p:cxnSp>
          <p:nvCxnSpPr>
            <p:cNvPr id="94" name="93 Conector recto"/>
            <p:cNvCxnSpPr/>
            <p:nvPr/>
          </p:nvCxnSpPr>
          <p:spPr>
            <a:xfrm rot="5400000">
              <a:off x="4715666" y="1999456"/>
              <a:ext cx="428634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94 Conector recto"/>
            <p:cNvCxnSpPr/>
            <p:nvPr/>
          </p:nvCxnSpPr>
          <p:spPr>
            <a:xfrm rot="5400000">
              <a:off x="4572790" y="1999456"/>
              <a:ext cx="428634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 rot="21000000">
              <a:off x="5638808" y="2943244"/>
              <a:ext cx="633417" cy="15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666" name="194 CuadroTexto"/>
            <p:cNvSpPr txBox="1">
              <a:spLocks noChangeArrowheads="1"/>
            </p:cNvSpPr>
            <p:nvPr/>
          </p:nvSpPr>
          <p:spPr bwMode="auto">
            <a:xfrm>
              <a:off x="6215074" y="2643182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.020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5667" name="208 CuadroTexto"/>
            <p:cNvSpPr txBox="1">
              <a:spLocks noChangeArrowheads="1"/>
            </p:cNvSpPr>
            <p:nvPr/>
          </p:nvSpPr>
          <p:spPr bwMode="auto">
            <a:xfrm>
              <a:off x="4929190" y="4060833"/>
              <a:ext cx="5715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40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25668" name="213 CuadroTexto"/>
            <p:cNvSpPr txBox="1">
              <a:spLocks noChangeArrowheads="1"/>
            </p:cNvSpPr>
            <p:nvPr/>
          </p:nvSpPr>
          <p:spPr bwMode="auto">
            <a:xfrm>
              <a:off x="5286383" y="2846386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20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25669" name="214 CuadroTexto"/>
            <p:cNvSpPr txBox="1">
              <a:spLocks noChangeArrowheads="1"/>
            </p:cNvSpPr>
            <p:nvPr/>
          </p:nvSpPr>
          <p:spPr bwMode="auto">
            <a:xfrm>
              <a:off x="5305355" y="3500438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30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25670" name="215 CuadroTexto"/>
            <p:cNvSpPr txBox="1">
              <a:spLocks noChangeArrowheads="1"/>
            </p:cNvSpPr>
            <p:nvPr/>
          </p:nvSpPr>
          <p:spPr bwMode="auto">
            <a:xfrm>
              <a:off x="4929193" y="2500306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10</a:t>
              </a:r>
              <a:endParaRPr lang="es-ES" sz="2000" b="1">
                <a:latin typeface="Calibri" pitchFamily="34" charset="0"/>
              </a:endParaRPr>
            </a:p>
          </p:txBody>
        </p:sp>
        <p:cxnSp>
          <p:nvCxnSpPr>
            <p:cNvPr id="103" name="102 Conector recto"/>
            <p:cNvCxnSpPr/>
            <p:nvPr/>
          </p:nvCxnSpPr>
          <p:spPr>
            <a:xfrm rot="600000">
              <a:off x="5710245" y="3770348"/>
              <a:ext cx="633418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103 Conector recto"/>
            <p:cNvCxnSpPr/>
            <p:nvPr/>
          </p:nvCxnSpPr>
          <p:spPr>
            <a:xfrm rot="18900000">
              <a:off x="3551230" y="4560939"/>
              <a:ext cx="633418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/>
            <p:nvPr/>
          </p:nvCxnSpPr>
          <p:spPr>
            <a:xfrm rot="2700000">
              <a:off x="3622663" y="2346332"/>
              <a:ext cx="633426" cy="1588"/>
            </a:xfrm>
            <a:prstGeom prst="line">
              <a:avLst/>
            </a:prstGeom>
            <a:ln>
              <a:solidFill>
                <a:srgbClr val="00B050"/>
              </a:solidFill>
            </a:ln>
            <a:effectLst>
              <a:outerShdw blurRad="40000" dist="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105 Conector recto"/>
            <p:cNvCxnSpPr/>
            <p:nvPr/>
          </p:nvCxnSpPr>
          <p:spPr>
            <a:xfrm rot="21000000">
              <a:off x="3014651" y="3729072"/>
              <a:ext cx="633418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106 Conector recto"/>
            <p:cNvCxnSpPr/>
            <p:nvPr/>
          </p:nvCxnSpPr>
          <p:spPr>
            <a:xfrm rot="600000">
              <a:off x="3086090" y="2943244"/>
              <a:ext cx="633417" cy="15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676" name="136 CuadroTexto"/>
            <p:cNvSpPr txBox="1">
              <a:spLocks noChangeArrowheads="1"/>
            </p:cNvSpPr>
            <p:nvPr/>
          </p:nvSpPr>
          <p:spPr bwMode="auto">
            <a:xfrm>
              <a:off x="4786314" y="1285860"/>
              <a:ext cx="5000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200">
                  <a:latin typeface="Calibri" pitchFamily="34" charset="0"/>
                </a:rPr>
                <a:t>.002</a:t>
              </a:r>
              <a:endParaRPr lang="es-ES" sz="1200">
                <a:latin typeface="Calibri" pitchFamily="34" charset="0"/>
              </a:endParaRPr>
            </a:p>
          </p:txBody>
        </p:sp>
        <p:sp>
          <p:nvSpPr>
            <p:cNvPr id="25677" name="146 CuadroTexto"/>
            <p:cNvSpPr txBox="1">
              <a:spLocks noChangeArrowheads="1"/>
            </p:cNvSpPr>
            <p:nvPr/>
          </p:nvSpPr>
          <p:spPr bwMode="auto">
            <a:xfrm>
              <a:off x="4500561" y="4214818"/>
              <a:ext cx="57150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50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25678" name="208 CuadroTexto"/>
            <p:cNvSpPr txBox="1">
              <a:spLocks noChangeArrowheads="1"/>
            </p:cNvSpPr>
            <p:nvPr/>
          </p:nvSpPr>
          <p:spPr bwMode="auto">
            <a:xfrm>
              <a:off x="4071934" y="4059800"/>
              <a:ext cx="5715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60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25679" name="213 CuadroTexto"/>
            <p:cNvSpPr txBox="1">
              <a:spLocks noChangeArrowheads="1"/>
            </p:cNvSpPr>
            <p:nvPr/>
          </p:nvSpPr>
          <p:spPr bwMode="auto">
            <a:xfrm>
              <a:off x="3643309" y="2845353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80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25680" name="214 CuadroTexto"/>
            <p:cNvSpPr txBox="1">
              <a:spLocks noChangeArrowheads="1"/>
            </p:cNvSpPr>
            <p:nvPr/>
          </p:nvSpPr>
          <p:spPr bwMode="auto">
            <a:xfrm>
              <a:off x="3571871" y="3500438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70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25681" name="215 CuadroTexto"/>
            <p:cNvSpPr txBox="1">
              <a:spLocks noChangeArrowheads="1"/>
            </p:cNvSpPr>
            <p:nvPr/>
          </p:nvSpPr>
          <p:spPr bwMode="auto">
            <a:xfrm>
              <a:off x="4071937" y="2499273"/>
              <a:ext cx="5715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Calibri" pitchFamily="34" charset="0"/>
                </a:rPr>
                <a:t>90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25682" name="142 CuadroTexto"/>
            <p:cNvSpPr txBox="1">
              <a:spLocks noChangeArrowheads="1"/>
            </p:cNvSpPr>
            <p:nvPr/>
          </p:nvSpPr>
          <p:spPr bwMode="auto">
            <a:xfrm>
              <a:off x="3143240" y="4714884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.060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5683" name="154 CuadroTexto"/>
            <p:cNvSpPr txBox="1">
              <a:spLocks noChangeArrowheads="1"/>
            </p:cNvSpPr>
            <p:nvPr/>
          </p:nvSpPr>
          <p:spPr bwMode="auto">
            <a:xfrm>
              <a:off x="3143240" y="1785926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.090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5684" name="184 CuadroTexto"/>
            <p:cNvSpPr txBox="1">
              <a:spLocks noChangeArrowheads="1"/>
            </p:cNvSpPr>
            <p:nvPr/>
          </p:nvSpPr>
          <p:spPr bwMode="auto">
            <a:xfrm>
              <a:off x="2428860" y="3643314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.070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5685" name="194 CuadroTexto"/>
            <p:cNvSpPr txBox="1">
              <a:spLocks noChangeArrowheads="1"/>
            </p:cNvSpPr>
            <p:nvPr/>
          </p:nvSpPr>
          <p:spPr bwMode="auto">
            <a:xfrm>
              <a:off x="2500298" y="2643182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.080</a:t>
              </a:r>
              <a:endParaRPr lang="es-ES" sz="2000">
                <a:latin typeface="Calibri" pitchFamily="34" charset="0"/>
              </a:endParaRPr>
            </a:p>
          </p:txBody>
        </p:sp>
        <p:sp>
          <p:nvSpPr>
            <p:cNvPr id="25686" name="142 CuadroTexto"/>
            <p:cNvSpPr txBox="1">
              <a:spLocks noChangeArrowheads="1"/>
            </p:cNvSpPr>
            <p:nvPr/>
          </p:nvSpPr>
          <p:spPr bwMode="auto">
            <a:xfrm>
              <a:off x="4429128" y="5143512"/>
              <a:ext cx="785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>
                  <a:latin typeface="Calibri" pitchFamily="34" charset="0"/>
                </a:rPr>
                <a:t>.050</a:t>
              </a:r>
              <a:endParaRPr lang="es-ES" sz="2000">
                <a:latin typeface="Calibri" pitchFamily="34" charset="0"/>
              </a:endParaRPr>
            </a:p>
          </p:txBody>
        </p:sp>
        <p:cxnSp>
          <p:nvCxnSpPr>
            <p:cNvPr id="119" name="118 Conector recto de flecha"/>
            <p:cNvCxnSpPr>
              <a:stCxn id="25653" idx="2"/>
            </p:cNvCxnSpPr>
            <p:nvPr/>
          </p:nvCxnSpPr>
          <p:spPr>
            <a:xfrm rot="16200000" flipH="1">
              <a:off x="4549773" y="1692269"/>
              <a:ext cx="366719" cy="106363"/>
            </a:xfrm>
            <a:prstGeom prst="straightConnector1">
              <a:avLst/>
            </a:prstGeom>
            <a:ln w="19050">
              <a:solidFill>
                <a:srgbClr val="1008A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119 Conector recto de flecha"/>
            <p:cNvCxnSpPr>
              <a:stCxn id="25676" idx="2"/>
            </p:cNvCxnSpPr>
            <p:nvPr/>
          </p:nvCxnSpPr>
          <p:spPr>
            <a:xfrm rot="5400000">
              <a:off x="4799806" y="1620037"/>
              <a:ext cx="295281" cy="179388"/>
            </a:xfrm>
            <a:prstGeom prst="straightConnector1">
              <a:avLst/>
            </a:prstGeom>
            <a:ln w="19050">
              <a:solidFill>
                <a:srgbClr val="1008A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120 Conector recto de flecha"/>
            <p:cNvCxnSpPr/>
            <p:nvPr/>
          </p:nvCxnSpPr>
          <p:spPr>
            <a:xfrm rot="10800000" flipV="1">
              <a:off x="4929190" y="1785932"/>
              <a:ext cx="357191" cy="285756"/>
            </a:xfrm>
            <a:prstGeom prst="straightConnector1">
              <a:avLst/>
            </a:prstGeom>
            <a:ln w="19050">
              <a:solidFill>
                <a:srgbClr val="1008A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124 Conector recto"/>
          <p:cNvCxnSpPr/>
          <p:nvPr/>
        </p:nvCxnSpPr>
        <p:spPr>
          <a:xfrm rot="5400000">
            <a:off x="2642394" y="51442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634" name="85 CuadroTexto"/>
          <p:cNvSpPr txBox="1">
            <a:spLocks noChangeArrowheads="1"/>
          </p:cNvSpPr>
          <p:nvPr/>
        </p:nvSpPr>
        <p:spPr bwMode="auto">
          <a:xfrm>
            <a:off x="2714625" y="5319713"/>
            <a:ext cx="64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4</a:t>
            </a:r>
            <a:endParaRPr lang="es-ES" sz="2000">
              <a:latin typeface="Calibri" pitchFamily="34" charset="0"/>
            </a:endParaRPr>
          </a:p>
        </p:txBody>
      </p:sp>
      <p:cxnSp>
        <p:nvCxnSpPr>
          <p:cNvPr id="127" name="126 Conector recto"/>
          <p:cNvCxnSpPr/>
          <p:nvPr/>
        </p:nvCxnSpPr>
        <p:spPr>
          <a:xfrm rot="5400000">
            <a:off x="7214394" y="5142707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636" name="125 CuadroTexto"/>
          <p:cNvSpPr txBox="1">
            <a:spLocks noChangeArrowheads="1"/>
          </p:cNvSpPr>
          <p:nvPr/>
        </p:nvSpPr>
        <p:spPr bwMode="auto">
          <a:xfrm>
            <a:off x="7286625" y="5329238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>
                <a:latin typeface="Calibri" pitchFamily="34" charset="0"/>
              </a:rPr>
              <a:t>2</a:t>
            </a:r>
            <a:endParaRPr lang="es-ES" sz="2000">
              <a:latin typeface="Calibri" pitchFamily="34" charset="0"/>
            </a:endParaRPr>
          </a:p>
        </p:txBody>
      </p:sp>
      <p:cxnSp>
        <p:nvCxnSpPr>
          <p:cNvPr id="123" name="122 Conector recto de flecha"/>
          <p:cNvCxnSpPr/>
          <p:nvPr/>
        </p:nvCxnSpPr>
        <p:spPr>
          <a:xfrm rot="5400000">
            <a:off x="5930106" y="3213895"/>
            <a:ext cx="1285875" cy="14446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8" name="87 CuadroTexto"/>
          <p:cNvSpPr txBox="1">
            <a:spLocks noChangeArrowheads="1"/>
          </p:cNvSpPr>
          <p:nvPr/>
        </p:nvSpPr>
        <p:spPr bwMode="auto">
          <a:xfrm>
            <a:off x="214313" y="2071688"/>
            <a:ext cx="328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>
                <a:latin typeface="Calibri" pitchFamily="34" charset="0"/>
              </a:rPr>
              <a:t>1ª LECTURA =</a:t>
            </a:r>
            <a:endParaRPr lang="es-ES" sz="3200">
              <a:latin typeface="Calibri" pitchFamily="34" charset="0"/>
            </a:endParaRPr>
          </a:p>
        </p:txBody>
      </p:sp>
      <p:sp>
        <p:nvSpPr>
          <p:cNvPr id="25639" name="87 CuadroTexto"/>
          <p:cNvSpPr txBox="1">
            <a:spLocks noChangeArrowheads="1"/>
          </p:cNvSpPr>
          <p:nvPr/>
        </p:nvSpPr>
        <p:spPr bwMode="auto">
          <a:xfrm>
            <a:off x="214313" y="2786063"/>
            <a:ext cx="328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>
                <a:solidFill>
                  <a:srgbClr val="00B050"/>
                </a:solidFill>
                <a:latin typeface="Calibri" pitchFamily="34" charset="0"/>
              </a:rPr>
              <a:t>2ª LECTURA = </a:t>
            </a:r>
            <a:endParaRPr lang="es-ES" sz="32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5640" name="87 CuadroTexto"/>
          <p:cNvSpPr txBox="1">
            <a:spLocks noChangeArrowheads="1"/>
          </p:cNvSpPr>
          <p:nvPr/>
        </p:nvSpPr>
        <p:spPr bwMode="auto">
          <a:xfrm>
            <a:off x="2500313" y="1911350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5 . 7 0 0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25641" name="87 CuadroTexto"/>
          <p:cNvSpPr txBox="1">
            <a:spLocks noChangeArrowheads="1"/>
          </p:cNvSpPr>
          <p:nvPr/>
        </p:nvSpPr>
        <p:spPr bwMode="auto">
          <a:xfrm>
            <a:off x="285750" y="3500438"/>
            <a:ext cx="20716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>
                <a:latin typeface="Calibri" pitchFamily="34" charset="0"/>
              </a:rPr>
              <a:t>LECTURA TOTAL </a:t>
            </a:r>
            <a:endParaRPr lang="es-ES" sz="3200">
              <a:latin typeface="Calibri" pitchFamily="34" charset="0"/>
            </a:endParaRPr>
          </a:p>
        </p:txBody>
      </p:sp>
      <p:sp>
        <p:nvSpPr>
          <p:cNvPr id="142" name="141 Más"/>
          <p:cNvSpPr/>
          <p:nvPr/>
        </p:nvSpPr>
        <p:spPr>
          <a:xfrm>
            <a:off x="2357438" y="2554288"/>
            <a:ext cx="428625" cy="500062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cxnSp>
        <p:nvCxnSpPr>
          <p:cNvPr id="143" name="142 Conector recto"/>
          <p:cNvCxnSpPr/>
          <p:nvPr/>
        </p:nvCxnSpPr>
        <p:spPr>
          <a:xfrm rot="10800000">
            <a:off x="2557463" y="3532188"/>
            <a:ext cx="1800225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644" name="87 CuadroTexto"/>
          <p:cNvSpPr txBox="1">
            <a:spLocks noChangeArrowheads="1"/>
          </p:cNvSpPr>
          <p:nvPr/>
        </p:nvSpPr>
        <p:spPr bwMode="auto">
          <a:xfrm>
            <a:off x="2500313" y="2652713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   . 0 5 2 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25645" name="87 CuadroTexto"/>
          <p:cNvSpPr txBox="1">
            <a:spLocks noChangeArrowheads="1"/>
          </p:cNvSpPr>
          <p:nvPr/>
        </p:nvSpPr>
        <p:spPr bwMode="auto">
          <a:xfrm>
            <a:off x="2500313" y="3509963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5 . 7 5 2</a:t>
            </a:r>
            <a:endParaRPr lang="es-ES" sz="4000">
              <a:latin typeface="Calibri" pitchFamily="34" charset="0"/>
            </a:endParaRPr>
          </a:p>
        </p:txBody>
      </p:sp>
      <p:cxnSp>
        <p:nvCxnSpPr>
          <p:cNvPr id="149" name="148 Conector recto"/>
          <p:cNvCxnSpPr/>
          <p:nvPr/>
        </p:nvCxnSpPr>
        <p:spPr>
          <a:xfrm rot="5400000">
            <a:off x="4356894" y="4999832"/>
            <a:ext cx="10001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121 Elipse"/>
          <p:cNvSpPr/>
          <p:nvPr/>
        </p:nvSpPr>
        <p:spPr>
          <a:xfrm>
            <a:off x="-357188" y="4572000"/>
            <a:ext cx="712788" cy="714375"/>
          </a:xfrm>
          <a:prstGeom prst="ellipse">
            <a:avLst/>
          </a:prstGeom>
          <a:solidFill>
            <a:srgbClr val="1008A8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3200" b="1" dirty="0">
                <a:solidFill>
                  <a:schemeClr val="bg1"/>
                </a:solidFill>
              </a:rPr>
              <a:t>3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24" name="123 Rectángulo redondeado"/>
          <p:cNvSpPr/>
          <p:nvPr/>
        </p:nvSpPr>
        <p:spPr>
          <a:xfrm>
            <a:off x="2500313" y="1857375"/>
            <a:ext cx="1928812" cy="228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cxnSp>
        <p:nvCxnSpPr>
          <p:cNvPr id="129" name="128 Conector recto"/>
          <p:cNvCxnSpPr/>
          <p:nvPr/>
        </p:nvCxnSpPr>
        <p:spPr>
          <a:xfrm rot="5400000">
            <a:off x="6357144" y="4142582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130 Conector recto"/>
          <p:cNvCxnSpPr/>
          <p:nvPr/>
        </p:nvCxnSpPr>
        <p:spPr>
          <a:xfrm rot="5400000">
            <a:off x="6285706" y="4142582"/>
            <a:ext cx="4286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0" y="-142875"/>
          <a:ext cx="9144000" cy="6858000"/>
        </p:xfrm>
        <a:graphic>
          <a:graphicData uri="http://schemas.openxmlformats.org/presentationml/2006/ole">
            <p:oleObj spid="_x0000_s26626" name="Presentación" r:id="rId4" imgW="4571831" imgH="3428876" progId="PowerPoint.Show.8">
              <p:embed/>
            </p:oleObj>
          </a:graphicData>
        </a:graphic>
      </p:graphicFrame>
      <p:pic>
        <p:nvPicPr>
          <p:cNvPr id="26627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571500" y="2071688"/>
            <a:ext cx="70008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>
                <a:latin typeface="+mn-lt"/>
                <a:cs typeface="+mn-cs"/>
              </a:rPr>
              <a:t>1. Medición de altura de pieza.</a:t>
            </a:r>
            <a:endParaRPr lang="es-ES" sz="3200" dirty="0">
              <a:latin typeface="+mn-lt"/>
              <a:cs typeface="+mn-cs"/>
            </a:endParaRPr>
          </a:p>
        </p:txBody>
      </p:sp>
      <p:sp>
        <p:nvSpPr>
          <p:cNvPr id="131" name="1 Título"/>
          <p:cNvSpPr txBox="1">
            <a:spLocks/>
          </p:cNvSpPr>
          <p:nvPr/>
        </p:nvSpPr>
        <p:spPr>
          <a:xfrm>
            <a:off x="-71438" y="565150"/>
            <a:ext cx="8572501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200" dirty="0">
                <a:latin typeface="+mn-lt"/>
                <a:cs typeface="+mn-cs"/>
              </a:rPr>
              <a:t>Ejercicios Prácticos con Calibrador Vernier de Caratula en Sistema Ingles</a:t>
            </a:r>
            <a:endParaRPr lang="es-ES" sz="3200" dirty="0">
              <a:latin typeface="+mn-lt"/>
              <a:cs typeface="+mn-cs"/>
            </a:endParaRPr>
          </a:p>
        </p:txBody>
      </p:sp>
      <p:sp>
        <p:nvSpPr>
          <p:cNvPr id="133" name="1 Título"/>
          <p:cNvSpPr txBox="1">
            <a:spLocks/>
          </p:cNvSpPr>
          <p:nvPr/>
        </p:nvSpPr>
        <p:spPr>
          <a:xfrm>
            <a:off x="571500" y="2701925"/>
            <a:ext cx="7858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>
                <a:latin typeface="+mn-lt"/>
                <a:cs typeface="+mn-cs"/>
              </a:rPr>
              <a:t>2. Medición de la dimensión  de la caja.</a:t>
            </a:r>
            <a:endParaRPr lang="es-ES" sz="3200" dirty="0">
              <a:latin typeface="+mn-lt"/>
              <a:cs typeface="+mn-cs"/>
            </a:endParaRPr>
          </a:p>
        </p:txBody>
      </p:sp>
      <p:sp>
        <p:nvSpPr>
          <p:cNvPr id="136" name="1 Título"/>
          <p:cNvSpPr txBox="1">
            <a:spLocks/>
          </p:cNvSpPr>
          <p:nvPr/>
        </p:nvSpPr>
        <p:spPr>
          <a:xfrm>
            <a:off x="571500" y="3344863"/>
            <a:ext cx="7858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>
                <a:latin typeface="+mn-lt"/>
                <a:cs typeface="+mn-cs"/>
              </a:rPr>
              <a:t>3. Medición de profundidad de la caja.</a:t>
            </a:r>
            <a:endParaRPr lang="es-ES" sz="3200" dirty="0">
              <a:latin typeface="+mn-lt"/>
              <a:cs typeface="+mn-cs"/>
            </a:endParaRPr>
          </a:p>
        </p:txBody>
      </p:sp>
      <p:sp>
        <p:nvSpPr>
          <p:cNvPr id="137" name="1 Título"/>
          <p:cNvSpPr txBox="1">
            <a:spLocks/>
          </p:cNvSpPr>
          <p:nvPr/>
        </p:nvSpPr>
        <p:spPr>
          <a:xfrm>
            <a:off x="571500" y="3987800"/>
            <a:ext cx="785812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>
                <a:latin typeface="+mn-lt"/>
                <a:cs typeface="+mn-cs"/>
              </a:rPr>
              <a:t>4. Medición del escalonamiento de la ranura.</a:t>
            </a:r>
            <a:endParaRPr lang="es-ES" sz="32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50800"/>
          <a:ext cx="9144000" cy="6858000"/>
        </p:xfrm>
        <a:graphic>
          <a:graphicData uri="http://schemas.openxmlformats.org/presentationml/2006/ole">
            <p:oleObj spid="_x0000_s27650" name="Presentación" r:id="rId4" imgW="4571831" imgH="3428876" progId="PowerPoint.Show.8">
              <p:embed/>
            </p:oleObj>
          </a:graphicData>
        </a:graphic>
      </p:graphicFrame>
      <p:pic>
        <p:nvPicPr>
          <p:cNvPr id="27651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>
            <a:lum bright="12000"/>
          </a:blip>
          <a:srcRect/>
          <a:stretch>
            <a:fillRect/>
          </a:stretch>
        </p:blipFill>
        <p:spPr bwMode="auto">
          <a:xfrm>
            <a:off x="827088" y="2205038"/>
            <a:ext cx="74898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642938" y="473075"/>
            <a:ext cx="34401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 b="1">
                <a:latin typeface="Arial Black" pitchFamily="34" charset="0"/>
              </a:rPr>
              <a:t>I. Calibradores</a:t>
            </a:r>
            <a:endParaRPr lang="es-ES" sz="3200" b="1">
              <a:latin typeface="Arial Black" pitchFamily="34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42938" y="1243013"/>
            <a:ext cx="309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 b="1">
                <a:latin typeface="Arial Black" pitchFamily="34" charset="0"/>
              </a:rPr>
              <a:t>1.3 Calibrador digital</a:t>
            </a:r>
            <a:endParaRPr lang="es-ES" sz="2000" b="1">
              <a:latin typeface="Arial Black" pitchFamily="34" charset="0"/>
            </a:endParaRPr>
          </a:p>
        </p:txBody>
      </p:sp>
      <p:sp>
        <p:nvSpPr>
          <p:cNvPr id="7" name="120 CuadroTexto"/>
          <p:cNvSpPr txBox="1">
            <a:spLocks noChangeArrowheads="1"/>
          </p:cNvSpPr>
          <p:nvPr/>
        </p:nvSpPr>
        <p:spPr bwMode="auto">
          <a:xfrm>
            <a:off x="857224" y="2214554"/>
            <a:ext cx="2928958" cy="646331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</a:rPr>
              <a:t>Selector de Unidades </a:t>
            </a:r>
            <a:r>
              <a:rPr lang="es-MX" b="1" dirty="0" err="1">
                <a:solidFill>
                  <a:schemeClr val="bg1"/>
                </a:solidFill>
              </a:rPr>
              <a:t>inches</a:t>
            </a:r>
            <a:r>
              <a:rPr lang="es-MX" b="1" dirty="0">
                <a:solidFill>
                  <a:schemeClr val="bg1"/>
                </a:solidFill>
              </a:rPr>
              <a:t> / m.m.</a:t>
            </a:r>
            <a:endParaRPr lang="es-ES" b="1" dirty="0">
              <a:solidFill>
                <a:schemeClr val="bg1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rot="5400000">
            <a:off x="1571625" y="3000376"/>
            <a:ext cx="928687" cy="78581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6 CuadroTexto"/>
          <p:cNvSpPr txBox="1">
            <a:spLocks noChangeArrowheads="1"/>
          </p:cNvSpPr>
          <p:nvPr/>
        </p:nvSpPr>
        <p:spPr bwMode="auto">
          <a:xfrm>
            <a:off x="3929058" y="2928934"/>
            <a:ext cx="1785950" cy="646331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</a:rPr>
              <a:t>Encendido &amp; Apagado</a:t>
            </a:r>
            <a:endParaRPr lang="es-ES" b="1" dirty="0">
              <a:solidFill>
                <a:schemeClr val="bg1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rot="10800000">
            <a:off x="2143125" y="4572000"/>
            <a:ext cx="2214563" cy="78581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0" idx="1"/>
          </p:cNvCxnSpPr>
          <p:nvPr/>
        </p:nvCxnSpPr>
        <p:spPr>
          <a:xfrm rot="10800000" flipV="1">
            <a:off x="1643063" y="3252788"/>
            <a:ext cx="2286000" cy="131921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6 CuadroTexto"/>
          <p:cNvSpPr txBox="1">
            <a:spLocks noChangeArrowheads="1"/>
          </p:cNvSpPr>
          <p:nvPr/>
        </p:nvSpPr>
        <p:spPr bwMode="auto">
          <a:xfrm>
            <a:off x="4357686" y="5068685"/>
            <a:ext cx="1785950" cy="646331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</a:rPr>
              <a:t>Selector de Cero Absoluto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50800"/>
          <a:ext cx="9144000" cy="6858000"/>
        </p:xfrm>
        <a:graphic>
          <a:graphicData uri="http://schemas.openxmlformats.org/presentationml/2006/ole">
            <p:oleObj spid="_x0000_s28674" name="Presentación" r:id="rId4" imgW="4571831" imgH="3428876" progId="PowerPoint.Show.8">
              <p:embed/>
            </p:oleObj>
          </a:graphicData>
        </a:graphic>
      </p:graphicFrame>
      <p:pic>
        <p:nvPicPr>
          <p:cNvPr id="28675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642938" y="473075"/>
            <a:ext cx="3735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 b="1">
                <a:latin typeface="Arial Black" pitchFamily="34" charset="0"/>
              </a:rPr>
              <a:t>II. Micrómetros</a:t>
            </a:r>
            <a:endParaRPr lang="es-ES" sz="3200" b="1">
              <a:latin typeface="Arial Black" pitchFamily="34" charset="0"/>
            </a:endParaRP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" y="1009650"/>
            <a:ext cx="7081838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Presentación" r:id="rId4" imgW="4571831" imgH="3428876" progId="PowerPoint.Show.8">
              <p:embed/>
            </p:oleObj>
          </a:graphicData>
        </a:graphic>
      </p:graphicFrame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642938" y="473075"/>
            <a:ext cx="34401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 b="1" dirty="0">
                <a:latin typeface="Arial Black" pitchFamily="34" charset="0"/>
              </a:rPr>
              <a:t>I. Calibradores</a:t>
            </a:r>
            <a:endParaRPr lang="es-ES" sz="3200" b="1" dirty="0">
              <a:latin typeface="Arial Black" pitchFamily="34" charset="0"/>
            </a:endParaRPr>
          </a:p>
        </p:txBody>
      </p:sp>
      <p:pic>
        <p:nvPicPr>
          <p:cNvPr id="2052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642938" y="1243013"/>
            <a:ext cx="6083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200" dirty="0">
                <a:latin typeface="+mn-lt"/>
                <a:cs typeface="+mn-cs"/>
              </a:rPr>
              <a:t>1.1 Calibrador Vernier de Escala</a:t>
            </a:r>
            <a:endParaRPr lang="es-ES" sz="3200" dirty="0">
              <a:latin typeface="+mn-lt"/>
              <a:cs typeface="+mn-cs"/>
            </a:endParaRPr>
          </a:p>
        </p:txBody>
      </p:sp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6">
            <a:lum bright="18000"/>
          </a:blip>
          <a:srcRect/>
          <a:stretch>
            <a:fillRect/>
          </a:stretch>
        </p:blipFill>
        <p:spPr bwMode="auto">
          <a:xfrm>
            <a:off x="863600" y="2219325"/>
            <a:ext cx="8066088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6 CuadroTexto"/>
          <p:cNvSpPr txBox="1">
            <a:spLocks noChangeArrowheads="1"/>
          </p:cNvSpPr>
          <p:nvPr/>
        </p:nvSpPr>
        <p:spPr bwMode="auto">
          <a:xfrm>
            <a:off x="3525868" y="2786063"/>
            <a:ext cx="1857375" cy="584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00FF"/>
                </a:solidFill>
              </a:rPr>
              <a:t>CANDADO PARA CORREDERA</a:t>
            </a:r>
            <a:endParaRPr lang="es-ES" sz="1600" b="1" dirty="0">
              <a:solidFill>
                <a:srgbClr val="0000FF"/>
              </a:solidFill>
            </a:endParaRPr>
          </a:p>
        </p:txBody>
      </p:sp>
      <p:sp>
        <p:nvSpPr>
          <p:cNvPr id="2056" name="7 CuadroTexto"/>
          <p:cNvSpPr txBox="1">
            <a:spLocks noChangeArrowheads="1"/>
          </p:cNvSpPr>
          <p:nvPr/>
        </p:nvSpPr>
        <p:spPr bwMode="auto">
          <a:xfrm>
            <a:off x="1811368" y="2143125"/>
            <a:ext cx="1643062" cy="830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00FF"/>
                </a:solidFill>
              </a:rPr>
              <a:t>PUNTAS PARA MEDICION DE INTERIORES</a:t>
            </a:r>
            <a:endParaRPr lang="es-ES" sz="1600" b="1" dirty="0">
              <a:solidFill>
                <a:srgbClr val="0000FF"/>
              </a:solidFill>
            </a:endParaRPr>
          </a:p>
        </p:txBody>
      </p:sp>
      <p:sp>
        <p:nvSpPr>
          <p:cNvPr id="2057" name="8 CuadroTexto"/>
          <p:cNvSpPr txBox="1">
            <a:spLocks noChangeArrowheads="1"/>
          </p:cNvSpPr>
          <p:nvPr/>
        </p:nvSpPr>
        <p:spPr bwMode="auto">
          <a:xfrm>
            <a:off x="2882930" y="5345113"/>
            <a:ext cx="3071813" cy="584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00FF"/>
                </a:solidFill>
              </a:rPr>
              <a:t>PUNTAS PARA MEDICION DE EXTERIORES</a:t>
            </a:r>
            <a:endParaRPr lang="es-ES" sz="1600" b="1" dirty="0">
              <a:solidFill>
                <a:srgbClr val="0000FF"/>
              </a:solidFill>
            </a:endParaRPr>
          </a:p>
        </p:txBody>
      </p:sp>
      <p:sp>
        <p:nvSpPr>
          <p:cNvPr id="2058" name="9 CuadroTexto"/>
          <p:cNvSpPr txBox="1">
            <a:spLocks noChangeArrowheads="1"/>
          </p:cNvSpPr>
          <p:nvPr/>
        </p:nvSpPr>
        <p:spPr bwMode="auto">
          <a:xfrm>
            <a:off x="6954868" y="2312988"/>
            <a:ext cx="1857375" cy="8302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00FF"/>
                </a:solidFill>
              </a:rPr>
              <a:t>VARILLA PARA MEDICION DE PROFUNDIDAD</a:t>
            </a:r>
            <a:endParaRPr lang="es-ES" sz="1600" b="1" dirty="0">
              <a:solidFill>
                <a:srgbClr val="0000FF"/>
              </a:solidFill>
            </a:endParaRPr>
          </a:p>
        </p:txBody>
      </p:sp>
      <p:sp>
        <p:nvSpPr>
          <p:cNvPr id="2059" name="10 CuadroTexto"/>
          <p:cNvSpPr txBox="1">
            <a:spLocks noChangeArrowheads="1"/>
          </p:cNvSpPr>
          <p:nvPr/>
        </p:nvSpPr>
        <p:spPr bwMode="auto">
          <a:xfrm>
            <a:off x="4097368" y="4305300"/>
            <a:ext cx="1571625" cy="3381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00FF"/>
                </a:solidFill>
              </a:rPr>
              <a:t>CORREDERA</a:t>
            </a:r>
            <a:endParaRPr lang="es-ES" sz="1600" b="1" dirty="0">
              <a:solidFill>
                <a:srgbClr val="0000FF"/>
              </a:solidFill>
            </a:endParaRPr>
          </a:p>
        </p:txBody>
      </p:sp>
      <p:sp>
        <p:nvSpPr>
          <p:cNvPr id="2060" name="11 CuadroTexto"/>
          <p:cNvSpPr txBox="1">
            <a:spLocks noChangeArrowheads="1"/>
          </p:cNvSpPr>
          <p:nvPr/>
        </p:nvSpPr>
        <p:spPr bwMode="auto">
          <a:xfrm rot="16200000">
            <a:off x="-899644" y="3743837"/>
            <a:ext cx="2500332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00FF"/>
                </a:solidFill>
              </a:rPr>
              <a:t>BORDES PARA  MEDIR ESCALONAMIENTO</a:t>
            </a:r>
            <a:endParaRPr lang="es-ES" sz="1600" b="1" dirty="0">
              <a:solidFill>
                <a:srgbClr val="0000FF"/>
              </a:solidFill>
            </a:endParaRPr>
          </a:p>
        </p:txBody>
      </p:sp>
      <p:sp>
        <p:nvSpPr>
          <p:cNvPr id="2061" name="12 CuadroTexto"/>
          <p:cNvSpPr txBox="1">
            <a:spLocks noChangeArrowheads="1"/>
          </p:cNvSpPr>
          <p:nvPr/>
        </p:nvSpPr>
        <p:spPr bwMode="auto">
          <a:xfrm>
            <a:off x="6383368" y="4214813"/>
            <a:ext cx="1357312" cy="584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00FF"/>
                </a:solidFill>
              </a:rPr>
              <a:t>ESCALA PRINCIPAL</a:t>
            </a:r>
            <a:endParaRPr lang="es-ES" sz="1600" b="1" dirty="0">
              <a:solidFill>
                <a:srgbClr val="0000FF"/>
              </a:solidFill>
            </a:endParaRPr>
          </a:p>
        </p:txBody>
      </p:sp>
      <p:sp>
        <p:nvSpPr>
          <p:cNvPr id="2062" name="13 CuadroTexto"/>
          <p:cNvSpPr txBox="1">
            <a:spLocks noChangeArrowheads="1"/>
          </p:cNvSpPr>
          <p:nvPr/>
        </p:nvSpPr>
        <p:spPr bwMode="auto">
          <a:xfrm>
            <a:off x="1882805" y="4572000"/>
            <a:ext cx="1214438" cy="584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00FF"/>
                </a:solidFill>
              </a:rPr>
              <a:t>ESCALA  VERNIER</a:t>
            </a:r>
            <a:endParaRPr lang="es-ES" sz="1600" b="1" dirty="0">
              <a:solidFill>
                <a:srgbClr val="0000FF"/>
              </a:solidFill>
            </a:endParaRPr>
          </a:p>
        </p:txBody>
      </p:sp>
      <p:cxnSp>
        <p:nvCxnSpPr>
          <p:cNvPr id="16" name="15 Conector recto de flecha"/>
          <p:cNvCxnSpPr>
            <a:stCxn id="0" idx="2"/>
          </p:cNvCxnSpPr>
          <p:nvPr/>
        </p:nvCxnSpPr>
        <p:spPr>
          <a:xfrm rot="16200000" flipH="1">
            <a:off x="8097838" y="2928937"/>
            <a:ext cx="571500" cy="100012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0" idx="2"/>
          </p:cNvCxnSpPr>
          <p:nvPr/>
        </p:nvCxnSpPr>
        <p:spPr>
          <a:xfrm flipV="1">
            <a:off x="642938" y="3714750"/>
            <a:ext cx="596900" cy="32226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10800000" flipV="1">
            <a:off x="1168400" y="2643188"/>
            <a:ext cx="642938" cy="7143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10800000" flipV="1">
            <a:off x="1454150" y="5643563"/>
            <a:ext cx="1428750" cy="63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0" idx="0"/>
          </p:cNvCxnSpPr>
          <p:nvPr/>
        </p:nvCxnSpPr>
        <p:spPr>
          <a:xfrm rot="5400000" flipH="1" flipV="1">
            <a:off x="2328863" y="4232275"/>
            <a:ext cx="500062" cy="1793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0" idx="0"/>
          </p:cNvCxnSpPr>
          <p:nvPr/>
        </p:nvCxnSpPr>
        <p:spPr>
          <a:xfrm rot="16200000" flipV="1">
            <a:off x="1757363" y="3840163"/>
            <a:ext cx="1071562" cy="39211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rot="10800000">
            <a:off x="6311900" y="3643313"/>
            <a:ext cx="750888" cy="5715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0" idx="2"/>
          </p:cNvCxnSpPr>
          <p:nvPr/>
        </p:nvCxnSpPr>
        <p:spPr>
          <a:xfrm flipV="1">
            <a:off x="642938" y="3643313"/>
            <a:ext cx="214312" cy="393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>
            <a:stCxn id="0" idx="1"/>
          </p:cNvCxnSpPr>
          <p:nvPr/>
        </p:nvCxnSpPr>
        <p:spPr>
          <a:xfrm rot="10800000">
            <a:off x="3240088" y="4286250"/>
            <a:ext cx="857250" cy="18732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rot="10800000" flipV="1">
            <a:off x="2286000" y="3000375"/>
            <a:ext cx="1214438" cy="14287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 rot="10800000">
            <a:off x="5740400" y="3929063"/>
            <a:ext cx="1322388" cy="2857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90" name="52 CuadroTexto"/>
          <p:cNvSpPr txBox="1">
            <a:spLocks noChangeArrowheads="1"/>
          </p:cNvSpPr>
          <p:nvPr/>
        </p:nvSpPr>
        <p:spPr bwMode="auto">
          <a:xfrm>
            <a:off x="7169150" y="3556000"/>
            <a:ext cx="642938" cy="2301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900"/>
              <a:t>INCHES</a:t>
            </a:r>
            <a:endParaRPr lang="es-ES" sz="900"/>
          </a:p>
        </p:txBody>
      </p:sp>
      <p:sp>
        <p:nvSpPr>
          <p:cNvPr id="2091" name="53 CuadroTexto"/>
          <p:cNvSpPr txBox="1">
            <a:spLocks noChangeArrowheads="1"/>
          </p:cNvSpPr>
          <p:nvPr/>
        </p:nvSpPr>
        <p:spPr bwMode="auto">
          <a:xfrm>
            <a:off x="7169150" y="3770313"/>
            <a:ext cx="642938" cy="2301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900"/>
              <a:t>m.m.</a:t>
            </a:r>
            <a:endParaRPr lang="es-ES" sz="9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50800"/>
          <a:ext cx="9144000" cy="6858000"/>
        </p:xfrm>
        <a:graphic>
          <a:graphicData uri="http://schemas.openxmlformats.org/presentationml/2006/ole">
            <p:oleObj spid="_x0000_s29698" name="Presentación" r:id="rId4" imgW="4571831" imgH="3428876" progId="PowerPoint.Show.8">
              <p:embed/>
            </p:oleObj>
          </a:graphicData>
        </a:graphic>
      </p:graphicFrame>
      <p:pic>
        <p:nvPicPr>
          <p:cNvPr id="29699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 rot="5400000">
            <a:off x="3465512" y="3535363"/>
            <a:ext cx="5643563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5400000">
            <a:off x="250825" y="5319713"/>
            <a:ext cx="642937" cy="1588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rot="5400000">
            <a:off x="927894" y="5214144"/>
            <a:ext cx="428625" cy="158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703" name="65 CuadroTexto"/>
          <p:cNvSpPr txBox="1">
            <a:spLocks noChangeArrowheads="1"/>
          </p:cNvSpPr>
          <p:nvPr/>
        </p:nvSpPr>
        <p:spPr bwMode="auto">
          <a:xfrm>
            <a:off x="428625" y="5559425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solidFill>
                  <a:srgbClr val="FF0000"/>
                </a:solidFill>
                <a:latin typeface="Calibri" pitchFamily="34" charset="0"/>
              </a:rPr>
              <a:t>0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 rot="5400000">
            <a:off x="1499394" y="5212557"/>
            <a:ext cx="428625" cy="158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2070894" y="5214144"/>
            <a:ext cx="428625" cy="158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>
            <a:off x="2536032" y="5320506"/>
            <a:ext cx="641350" cy="158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707" name="83 CuadroTexto"/>
          <p:cNvSpPr txBox="1">
            <a:spLocks noChangeArrowheads="1"/>
          </p:cNvSpPr>
          <p:nvPr/>
        </p:nvSpPr>
        <p:spPr bwMode="auto">
          <a:xfrm>
            <a:off x="857250" y="5356225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.025</a:t>
            </a:r>
            <a:endParaRPr lang="es-ES">
              <a:latin typeface="Calibri" pitchFamily="34" charset="0"/>
            </a:endParaRPr>
          </a:p>
        </p:txBody>
      </p:sp>
      <p:sp>
        <p:nvSpPr>
          <p:cNvPr id="29708" name="84 CuadroTexto"/>
          <p:cNvSpPr txBox="1">
            <a:spLocks noChangeArrowheads="1"/>
          </p:cNvSpPr>
          <p:nvPr/>
        </p:nvSpPr>
        <p:spPr bwMode="auto">
          <a:xfrm>
            <a:off x="1428750" y="5345113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.050</a:t>
            </a:r>
            <a:endParaRPr lang="es-ES">
              <a:latin typeface="Calibri" pitchFamily="34" charset="0"/>
            </a:endParaRPr>
          </a:p>
        </p:txBody>
      </p:sp>
      <p:sp>
        <p:nvSpPr>
          <p:cNvPr id="29709" name="85 CuadroTexto"/>
          <p:cNvSpPr txBox="1">
            <a:spLocks noChangeArrowheads="1"/>
          </p:cNvSpPr>
          <p:nvPr/>
        </p:nvSpPr>
        <p:spPr bwMode="auto">
          <a:xfrm>
            <a:off x="2000250" y="5345113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.075</a:t>
            </a:r>
            <a:endParaRPr lang="es-ES">
              <a:latin typeface="Calibri" pitchFamily="34" charset="0"/>
            </a:endParaRPr>
          </a:p>
        </p:txBody>
      </p:sp>
      <p:sp>
        <p:nvSpPr>
          <p:cNvPr id="29710" name="87 CuadroTexto"/>
          <p:cNvSpPr txBox="1">
            <a:spLocks noChangeArrowheads="1"/>
          </p:cNvSpPr>
          <p:nvPr/>
        </p:nvSpPr>
        <p:spPr bwMode="auto">
          <a:xfrm>
            <a:off x="2500313" y="5570538"/>
            <a:ext cx="785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.100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 rot="5400000">
            <a:off x="3213894" y="5214144"/>
            <a:ext cx="428625" cy="158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rot="5400000">
            <a:off x="3785394" y="5212557"/>
            <a:ext cx="428625" cy="158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rot="5400000">
            <a:off x="4356894" y="5214144"/>
            <a:ext cx="428625" cy="158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>
            <a:off x="4822032" y="5320506"/>
            <a:ext cx="641350" cy="158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715" name="94 CuadroTexto"/>
          <p:cNvSpPr txBox="1">
            <a:spLocks noChangeArrowheads="1"/>
          </p:cNvSpPr>
          <p:nvPr/>
        </p:nvSpPr>
        <p:spPr bwMode="auto">
          <a:xfrm>
            <a:off x="3143250" y="5356225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.125</a:t>
            </a:r>
            <a:endParaRPr lang="es-ES">
              <a:latin typeface="Calibri" pitchFamily="34" charset="0"/>
            </a:endParaRPr>
          </a:p>
        </p:txBody>
      </p:sp>
      <p:sp>
        <p:nvSpPr>
          <p:cNvPr id="29716" name="95 CuadroTexto"/>
          <p:cNvSpPr txBox="1">
            <a:spLocks noChangeArrowheads="1"/>
          </p:cNvSpPr>
          <p:nvPr/>
        </p:nvSpPr>
        <p:spPr bwMode="auto">
          <a:xfrm>
            <a:off x="3714750" y="5345113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.150</a:t>
            </a:r>
            <a:endParaRPr lang="es-ES">
              <a:latin typeface="Calibri" pitchFamily="34" charset="0"/>
            </a:endParaRPr>
          </a:p>
        </p:txBody>
      </p:sp>
      <p:sp>
        <p:nvSpPr>
          <p:cNvPr id="29717" name="96 CuadroTexto"/>
          <p:cNvSpPr txBox="1">
            <a:spLocks noChangeArrowheads="1"/>
          </p:cNvSpPr>
          <p:nvPr/>
        </p:nvSpPr>
        <p:spPr bwMode="auto">
          <a:xfrm>
            <a:off x="4286250" y="5345113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.175</a:t>
            </a:r>
            <a:endParaRPr lang="es-ES">
              <a:latin typeface="Calibri" pitchFamily="34" charset="0"/>
            </a:endParaRPr>
          </a:p>
        </p:txBody>
      </p:sp>
      <p:sp>
        <p:nvSpPr>
          <p:cNvPr id="29718" name="97 CuadroTexto"/>
          <p:cNvSpPr txBox="1">
            <a:spLocks noChangeArrowheads="1"/>
          </p:cNvSpPr>
          <p:nvPr/>
        </p:nvSpPr>
        <p:spPr bwMode="auto">
          <a:xfrm>
            <a:off x="4786313" y="5570538"/>
            <a:ext cx="785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.200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25" name="24 Conector recto"/>
          <p:cNvCxnSpPr/>
          <p:nvPr/>
        </p:nvCxnSpPr>
        <p:spPr>
          <a:xfrm rot="5400000">
            <a:off x="5499894" y="5214144"/>
            <a:ext cx="428625" cy="158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rot="5400000">
            <a:off x="6071394" y="5212557"/>
            <a:ext cx="428625" cy="158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721" name="117 CuadroTexto"/>
          <p:cNvSpPr txBox="1">
            <a:spLocks noChangeArrowheads="1"/>
          </p:cNvSpPr>
          <p:nvPr/>
        </p:nvSpPr>
        <p:spPr bwMode="auto">
          <a:xfrm>
            <a:off x="5429250" y="5356225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.225</a:t>
            </a:r>
            <a:endParaRPr lang="es-ES">
              <a:latin typeface="Calibri" pitchFamily="34" charset="0"/>
            </a:endParaRPr>
          </a:p>
        </p:txBody>
      </p:sp>
      <p:sp>
        <p:nvSpPr>
          <p:cNvPr id="29722" name="136 CuadroTexto"/>
          <p:cNvSpPr txBox="1">
            <a:spLocks noChangeArrowheads="1"/>
          </p:cNvSpPr>
          <p:nvPr/>
        </p:nvSpPr>
        <p:spPr bwMode="auto">
          <a:xfrm>
            <a:off x="6929438" y="3071813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.004</a:t>
            </a:r>
            <a:endParaRPr lang="es-ES">
              <a:latin typeface="Calibri" pitchFamily="34" charset="0"/>
            </a:endParaRPr>
          </a:p>
        </p:txBody>
      </p:sp>
      <p:sp>
        <p:nvSpPr>
          <p:cNvPr id="29723" name="141 CuadroTexto"/>
          <p:cNvSpPr txBox="1">
            <a:spLocks noChangeArrowheads="1"/>
          </p:cNvSpPr>
          <p:nvPr/>
        </p:nvSpPr>
        <p:spPr bwMode="auto">
          <a:xfrm>
            <a:off x="6929438" y="1357313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.008</a:t>
            </a:r>
            <a:endParaRPr lang="es-ES">
              <a:latin typeface="Calibri" pitchFamily="34" charset="0"/>
            </a:endParaRPr>
          </a:p>
        </p:txBody>
      </p:sp>
      <p:sp>
        <p:nvSpPr>
          <p:cNvPr id="29724" name="142 CuadroTexto"/>
          <p:cNvSpPr txBox="1">
            <a:spLocks noChangeArrowheads="1"/>
          </p:cNvSpPr>
          <p:nvPr/>
        </p:nvSpPr>
        <p:spPr bwMode="auto">
          <a:xfrm>
            <a:off x="7215188" y="2571750"/>
            <a:ext cx="1387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.005</a:t>
            </a:r>
            <a:endParaRPr lang="es-ES" sz="2400">
              <a:latin typeface="Calibri" pitchFamily="34" charset="0"/>
            </a:endParaRPr>
          </a:p>
        </p:txBody>
      </p:sp>
      <p:sp>
        <p:nvSpPr>
          <p:cNvPr id="29725" name="143 CuadroTexto"/>
          <p:cNvSpPr txBox="1">
            <a:spLocks noChangeArrowheads="1"/>
          </p:cNvSpPr>
          <p:nvPr/>
        </p:nvSpPr>
        <p:spPr bwMode="auto">
          <a:xfrm>
            <a:off x="6929438" y="1785938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.007</a:t>
            </a:r>
            <a:endParaRPr lang="es-ES">
              <a:latin typeface="Calibri" pitchFamily="34" charset="0"/>
            </a:endParaRPr>
          </a:p>
        </p:txBody>
      </p:sp>
      <p:sp>
        <p:nvSpPr>
          <p:cNvPr id="29726" name="144 CuadroTexto"/>
          <p:cNvSpPr txBox="1">
            <a:spLocks noChangeArrowheads="1"/>
          </p:cNvSpPr>
          <p:nvPr/>
        </p:nvSpPr>
        <p:spPr bwMode="auto">
          <a:xfrm>
            <a:off x="6929438" y="2214563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.006</a:t>
            </a:r>
            <a:endParaRPr lang="es-ES">
              <a:latin typeface="Calibri" pitchFamily="34" charset="0"/>
            </a:endParaRPr>
          </a:p>
        </p:txBody>
      </p:sp>
      <p:sp>
        <p:nvSpPr>
          <p:cNvPr id="29727" name="146 CuadroTexto"/>
          <p:cNvSpPr txBox="1">
            <a:spLocks noChangeArrowheads="1"/>
          </p:cNvSpPr>
          <p:nvPr/>
        </p:nvSpPr>
        <p:spPr bwMode="auto">
          <a:xfrm>
            <a:off x="7358063" y="4714875"/>
            <a:ext cx="520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solidFill>
                  <a:srgbClr val="FF0000"/>
                </a:solidFill>
                <a:latin typeface="Calibri" pitchFamily="34" charset="0"/>
              </a:rPr>
              <a:t>0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728" name="149 CuadroTexto"/>
          <p:cNvSpPr txBox="1">
            <a:spLocks noChangeArrowheads="1"/>
          </p:cNvSpPr>
          <p:nvPr/>
        </p:nvSpPr>
        <p:spPr bwMode="auto">
          <a:xfrm>
            <a:off x="6929438" y="1058863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.009</a:t>
            </a:r>
            <a:endParaRPr lang="es-ES">
              <a:latin typeface="Calibri" pitchFamily="34" charset="0"/>
            </a:endParaRPr>
          </a:p>
        </p:txBody>
      </p:sp>
      <p:cxnSp>
        <p:nvCxnSpPr>
          <p:cNvPr id="54" name="53 Conector recto"/>
          <p:cNvCxnSpPr/>
          <p:nvPr/>
        </p:nvCxnSpPr>
        <p:spPr>
          <a:xfrm>
            <a:off x="6286500" y="1212850"/>
            <a:ext cx="633413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730" name="153 CuadroTexto"/>
          <p:cNvSpPr txBox="1">
            <a:spLocks noChangeArrowheads="1"/>
          </p:cNvSpPr>
          <p:nvPr/>
        </p:nvSpPr>
        <p:spPr bwMode="auto">
          <a:xfrm>
            <a:off x="6929438" y="3929063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.002</a:t>
            </a:r>
            <a:endParaRPr lang="es-ES">
              <a:latin typeface="Calibri" pitchFamily="34" charset="0"/>
            </a:endParaRPr>
          </a:p>
        </p:txBody>
      </p:sp>
      <p:sp>
        <p:nvSpPr>
          <p:cNvPr id="29731" name="155 CuadroTexto"/>
          <p:cNvSpPr txBox="1">
            <a:spLocks noChangeArrowheads="1"/>
          </p:cNvSpPr>
          <p:nvPr/>
        </p:nvSpPr>
        <p:spPr bwMode="auto">
          <a:xfrm>
            <a:off x="6929438" y="5643563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.023</a:t>
            </a:r>
            <a:endParaRPr lang="es-ES">
              <a:latin typeface="Calibri" pitchFamily="34" charset="0"/>
            </a:endParaRPr>
          </a:p>
        </p:txBody>
      </p:sp>
      <p:sp>
        <p:nvSpPr>
          <p:cNvPr id="29732" name="156 CuadroTexto"/>
          <p:cNvSpPr txBox="1">
            <a:spLocks noChangeArrowheads="1"/>
          </p:cNvSpPr>
          <p:nvPr/>
        </p:nvSpPr>
        <p:spPr bwMode="auto">
          <a:xfrm>
            <a:off x="6929438" y="4357688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.001</a:t>
            </a:r>
            <a:endParaRPr lang="es-ES">
              <a:latin typeface="Calibri" pitchFamily="34" charset="0"/>
            </a:endParaRPr>
          </a:p>
        </p:txBody>
      </p:sp>
      <p:cxnSp>
        <p:nvCxnSpPr>
          <p:cNvPr id="74" name="73 Conector recto"/>
          <p:cNvCxnSpPr/>
          <p:nvPr/>
        </p:nvCxnSpPr>
        <p:spPr>
          <a:xfrm>
            <a:off x="6286500" y="2000250"/>
            <a:ext cx="633413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734" name="207 CuadroTexto"/>
          <p:cNvSpPr txBox="1">
            <a:spLocks noChangeArrowheads="1"/>
          </p:cNvSpPr>
          <p:nvPr/>
        </p:nvSpPr>
        <p:spPr bwMode="auto">
          <a:xfrm>
            <a:off x="5000625" y="5834063"/>
            <a:ext cx="3571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735" name="208 CuadroTexto"/>
          <p:cNvSpPr txBox="1">
            <a:spLocks noChangeArrowheads="1"/>
          </p:cNvSpPr>
          <p:nvPr/>
        </p:nvSpPr>
        <p:spPr bwMode="auto">
          <a:xfrm>
            <a:off x="7807325" y="2500313"/>
            <a:ext cx="693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736" name="87 CuadroTexto"/>
          <p:cNvSpPr txBox="1">
            <a:spLocks noChangeArrowheads="1"/>
          </p:cNvSpPr>
          <p:nvPr/>
        </p:nvSpPr>
        <p:spPr bwMode="auto">
          <a:xfrm rot="-5400000">
            <a:off x="6284912" y="3213101"/>
            <a:ext cx="4500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600" b="1">
                <a:solidFill>
                  <a:srgbClr val="00B050"/>
                </a:solidFill>
                <a:latin typeface="Calibri" pitchFamily="34" charset="0"/>
              </a:rPr>
              <a:t>ESCALA TAMBOR</a:t>
            </a:r>
            <a:endParaRPr lang="es-ES" sz="36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96" name="120 CuadroTexto"/>
          <p:cNvSpPr txBox="1">
            <a:spLocks noChangeArrowheads="1"/>
          </p:cNvSpPr>
          <p:nvPr/>
        </p:nvSpPr>
        <p:spPr bwMode="auto">
          <a:xfrm rot="16200000">
            <a:off x="8010525" y="1202670"/>
            <a:ext cx="1133475" cy="461665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chemeClr val="bg1"/>
                </a:solidFill>
              </a:rPr>
              <a:t>.001 in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97" name="96 Conector recto"/>
          <p:cNvCxnSpPr/>
          <p:nvPr/>
        </p:nvCxnSpPr>
        <p:spPr>
          <a:xfrm>
            <a:off x="571500" y="4984750"/>
            <a:ext cx="5715000" cy="158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127 Conector recto"/>
          <p:cNvCxnSpPr/>
          <p:nvPr/>
        </p:nvCxnSpPr>
        <p:spPr>
          <a:xfrm rot="10800000">
            <a:off x="6286500" y="4141788"/>
            <a:ext cx="642938" cy="15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129 Conector recto"/>
          <p:cNvCxnSpPr/>
          <p:nvPr/>
        </p:nvCxnSpPr>
        <p:spPr>
          <a:xfrm rot="10800000">
            <a:off x="6286500" y="4572000"/>
            <a:ext cx="64293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134 Conector recto"/>
          <p:cNvCxnSpPr/>
          <p:nvPr/>
        </p:nvCxnSpPr>
        <p:spPr>
          <a:xfrm rot="10800000">
            <a:off x="6296025" y="2428875"/>
            <a:ext cx="64293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135 Conector recto"/>
          <p:cNvCxnSpPr/>
          <p:nvPr/>
        </p:nvCxnSpPr>
        <p:spPr>
          <a:xfrm rot="10800000">
            <a:off x="6286500" y="3286125"/>
            <a:ext cx="64293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2" name="161 Conector recto"/>
          <p:cNvCxnSpPr/>
          <p:nvPr/>
        </p:nvCxnSpPr>
        <p:spPr>
          <a:xfrm>
            <a:off x="6286500" y="4999038"/>
            <a:ext cx="928688" cy="15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3" name="162 Conector recto"/>
          <p:cNvCxnSpPr/>
          <p:nvPr/>
        </p:nvCxnSpPr>
        <p:spPr>
          <a:xfrm rot="10800000">
            <a:off x="6286500" y="3714750"/>
            <a:ext cx="64293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4" name="163 Conector recto"/>
          <p:cNvCxnSpPr/>
          <p:nvPr/>
        </p:nvCxnSpPr>
        <p:spPr>
          <a:xfrm rot="10800000">
            <a:off x="6286500" y="5427663"/>
            <a:ext cx="642938" cy="15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748" name="155 CuadroTexto"/>
          <p:cNvSpPr txBox="1">
            <a:spLocks noChangeArrowheads="1"/>
          </p:cNvSpPr>
          <p:nvPr/>
        </p:nvSpPr>
        <p:spPr bwMode="auto">
          <a:xfrm>
            <a:off x="6929438" y="5224463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.024</a:t>
            </a:r>
            <a:endParaRPr lang="es-ES">
              <a:latin typeface="Calibri" pitchFamily="34" charset="0"/>
            </a:endParaRPr>
          </a:p>
        </p:txBody>
      </p:sp>
      <p:cxnSp>
        <p:nvCxnSpPr>
          <p:cNvPr id="167" name="166 Conector recto"/>
          <p:cNvCxnSpPr/>
          <p:nvPr/>
        </p:nvCxnSpPr>
        <p:spPr>
          <a:xfrm>
            <a:off x="6286500" y="2857500"/>
            <a:ext cx="92868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750" name="207 CuadroTexto"/>
          <p:cNvSpPr txBox="1">
            <a:spLocks noChangeArrowheads="1"/>
          </p:cNvSpPr>
          <p:nvPr/>
        </p:nvSpPr>
        <p:spPr bwMode="auto">
          <a:xfrm>
            <a:off x="2643188" y="5845175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751" name="83 CuadroTexto"/>
          <p:cNvSpPr txBox="1">
            <a:spLocks noChangeArrowheads="1"/>
          </p:cNvSpPr>
          <p:nvPr/>
        </p:nvSpPr>
        <p:spPr bwMode="auto">
          <a:xfrm>
            <a:off x="642938" y="4341813"/>
            <a:ext cx="857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.0000</a:t>
            </a:r>
            <a:endParaRPr lang="es-ES">
              <a:latin typeface="Calibri" pitchFamily="34" charset="0"/>
            </a:endParaRPr>
          </a:p>
        </p:txBody>
      </p:sp>
      <p:sp>
        <p:nvSpPr>
          <p:cNvPr id="29752" name="208 CuadroTexto"/>
          <p:cNvSpPr txBox="1">
            <a:spLocks noChangeArrowheads="1"/>
          </p:cNvSpPr>
          <p:nvPr/>
        </p:nvSpPr>
        <p:spPr bwMode="auto">
          <a:xfrm>
            <a:off x="7735888" y="558800"/>
            <a:ext cx="693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solidFill>
                  <a:srgbClr val="FF0000"/>
                </a:solidFill>
                <a:latin typeface="Calibri" pitchFamily="34" charset="0"/>
              </a:rPr>
              <a:t>10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79" name="178 Conector recto"/>
          <p:cNvCxnSpPr/>
          <p:nvPr/>
        </p:nvCxnSpPr>
        <p:spPr>
          <a:xfrm>
            <a:off x="1500188" y="4541838"/>
            <a:ext cx="4786312" cy="3016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180 Conector recto"/>
          <p:cNvCxnSpPr/>
          <p:nvPr/>
        </p:nvCxnSpPr>
        <p:spPr>
          <a:xfrm>
            <a:off x="1500188" y="4168775"/>
            <a:ext cx="4786312" cy="3016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55" name="83 CuadroTexto"/>
          <p:cNvSpPr txBox="1">
            <a:spLocks noChangeArrowheads="1"/>
          </p:cNvSpPr>
          <p:nvPr/>
        </p:nvSpPr>
        <p:spPr bwMode="auto">
          <a:xfrm>
            <a:off x="642938" y="3971925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.0001</a:t>
            </a:r>
            <a:endParaRPr lang="es-ES">
              <a:latin typeface="Calibri" pitchFamily="34" charset="0"/>
            </a:endParaRPr>
          </a:p>
        </p:txBody>
      </p:sp>
      <p:cxnSp>
        <p:nvCxnSpPr>
          <p:cNvPr id="184" name="183 Conector recto"/>
          <p:cNvCxnSpPr/>
          <p:nvPr/>
        </p:nvCxnSpPr>
        <p:spPr>
          <a:xfrm>
            <a:off x="1500188" y="3840163"/>
            <a:ext cx="4786312" cy="3016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184 Conector recto"/>
          <p:cNvCxnSpPr/>
          <p:nvPr/>
        </p:nvCxnSpPr>
        <p:spPr>
          <a:xfrm>
            <a:off x="1500188" y="3484563"/>
            <a:ext cx="4786312" cy="285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58" name="83 CuadroTexto"/>
          <p:cNvSpPr txBox="1">
            <a:spLocks noChangeArrowheads="1"/>
          </p:cNvSpPr>
          <p:nvPr/>
        </p:nvSpPr>
        <p:spPr bwMode="auto">
          <a:xfrm>
            <a:off x="642938" y="36385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.0002</a:t>
            </a:r>
            <a:endParaRPr lang="es-ES">
              <a:latin typeface="Calibri" pitchFamily="34" charset="0"/>
            </a:endParaRPr>
          </a:p>
        </p:txBody>
      </p:sp>
      <p:sp>
        <p:nvSpPr>
          <p:cNvPr id="29759" name="83 CuadroTexto"/>
          <p:cNvSpPr txBox="1">
            <a:spLocks noChangeArrowheads="1"/>
          </p:cNvSpPr>
          <p:nvPr/>
        </p:nvSpPr>
        <p:spPr bwMode="auto">
          <a:xfrm>
            <a:off x="642938" y="3270250"/>
            <a:ext cx="857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.0003</a:t>
            </a:r>
            <a:endParaRPr lang="es-ES">
              <a:latin typeface="Calibri" pitchFamily="34" charset="0"/>
            </a:endParaRPr>
          </a:p>
        </p:txBody>
      </p:sp>
      <p:sp>
        <p:nvSpPr>
          <p:cNvPr id="29760" name="83 CuadroTexto"/>
          <p:cNvSpPr txBox="1">
            <a:spLocks noChangeArrowheads="1"/>
          </p:cNvSpPr>
          <p:nvPr/>
        </p:nvSpPr>
        <p:spPr bwMode="auto">
          <a:xfrm>
            <a:off x="642938" y="290036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.0004</a:t>
            </a:r>
            <a:endParaRPr lang="es-ES">
              <a:latin typeface="Calibri" pitchFamily="34" charset="0"/>
            </a:endParaRPr>
          </a:p>
        </p:txBody>
      </p:sp>
      <p:cxnSp>
        <p:nvCxnSpPr>
          <p:cNvPr id="189" name="188 Conector recto"/>
          <p:cNvCxnSpPr>
            <a:stCxn id="29760" idx="3"/>
          </p:cNvCxnSpPr>
          <p:nvPr/>
        </p:nvCxnSpPr>
        <p:spPr>
          <a:xfrm>
            <a:off x="1500188" y="3084513"/>
            <a:ext cx="4786312" cy="3016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189 Conector recto"/>
          <p:cNvCxnSpPr/>
          <p:nvPr/>
        </p:nvCxnSpPr>
        <p:spPr>
          <a:xfrm>
            <a:off x="1500188" y="2727325"/>
            <a:ext cx="4786312" cy="3016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63" name="83 CuadroTexto"/>
          <p:cNvSpPr txBox="1">
            <a:spLocks noChangeArrowheads="1"/>
          </p:cNvSpPr>
          <p:nvPr/>
        </p:nvSpPr>
        <p:spPr bwMode="auto">
          <a:xfrm>
            <a:off x="642938" y="2530475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.0005</a:t>
            </a:r>
            <a:endParaRPr lang="es-ES">
              <a:latin typeface="Calibri" pitchFamily="34" charset="0"/>
            </a:endParaRPr>
          </a:p>
        </p:txBody>
      </p:sp>
      <p:cxnSp>
        <p:nvCxnSpPr>
          <p:cNvPr id="192" name="191 Conector recto"/>
          <p:cNvCxnSpPr/>
          <p:nvPr/>
        </p:nvCxnSpPr>
        <p:spPr>
          <a:xfrm>
            <a:off x="1500188" y="2382838"/>
            <a:ext cx="4786312" cy="3016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192 Conector recto"/>
          <p:cNvCxnSpPr/>
          <p:nvPr/>
        </p:nvCxnSpPr>
        <p:spPr>
          <a:xfrm>
            <a:off x="1500188" y="2043113"/>
            <a:ext cx="4786312" cy="285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66" name="83 CuadroTexto"/>
          <p:cNvSpPr txBox="1">
            <a:spLocks noChangeArrowheads="1"/>
          </p:cNvSpPr>
          <p:nvPr/>
        </p:nvSpPr>
        <p:spPr bwMode="auto">
          <a:xfrm>
            <a:off x="642938" y="2198688"/>
            <a:ext cx="857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.0006</a:t>
            </a:r>
            <a:endParaRPr lang="es-ES">
              <a:latin typeface="Calibri" pitchFamily="34" charset="0"/>
            </a:endParaRPr>
          </a:p>
        </p:txBody>
      </p:sp>
      <p:sp>
        <p:nvSpPr>
          <p:cNvPr id="29767" name="83 CuadroTexto"/>
          <p:cNvSpPr txBox="1">
            <a:spLocks noChangeArrowheads="1"/>
          </p:cNvSpPr>
          <p:nvPr/>
        </p:nvSpPr>
        <p:spPr bwMode="auto">
          <a:xfrm>
            <a:off x="642938" y="182880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.0007</a:t>
            </a:r>
            <a:endParaRPr lang="es-ES">
              <a:latin typeface="Calibri" pitchFamily="34" charset="0"/>
            </a:endParaRPr>
          </a:p>
        </p:txBody>
      </p:sp>
      <p:sp>
        <p:nvSpPr>
          <p:cNvPr id="29768" name="149 CuadroTexto"/>
          <p:cNvSpPr txBox="1">
            <a:spLocks noChangeArrowheads="1"/>
          </p:cNvSpPr>
          <p:nvPr/>
        </p:nvSpPr>
        <p:spPr bwMode="auto">
          <a:xfrm>
            <a:off x="7143750" y="668338"/>
            <a:ext cx="1214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.010</a:t>
            </a:r>
            <a:endParaRPr lang="es-ES" sz="2400">
              <a:latin typeface="Calibri" pitchFamily="34" charset="0"/>
            </a:endParaRPr>
          </a:p>
        </p:txBody>
      </p:sp>
      <p:sp>
        <p:nvSpPr>
          <p:cNvPr id="29769" name="83 CuadroTexto"/>
          <p:cNvSpPr txBox="1">
            <a:spLocks noChangeArrowheads="1"/>
          </p:cNvSpPr>
          <p:nvPr/>
        </p:nvSpPr>
        <p:spPr bwMode="auto">
          <a:xfrm>
            <a:off x="642938" y="1444625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.0008</a:t>
            </a:r>
            <a:endParaRPr lang="es-ES">
              <a:latin typeface="Calibri" pitchFamily="34" charset="0"/>
            </a:endParaRPr>
          </a:p>
        </p:txBody>
      </p:sp>
      <p:cxnSp>
        <p:nvCxnSpPr>
          <p:cNvPr id="207" name="206 Conector recto"/>
          <p:cNvCxnSpPr>
            <a:stCxn id="29769" idx="3"/>
          </p:cNvCxnSpPr>
          <p:nvPr/>
        </p:nvCxnSpPr>
        <p:spPr>
          <a:xfrm>
            <a:off x="1500188" y="1630363"/>
            <a:ext cx="4786312" cy="285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207 Conector recto"/>
          <p:cNvCxnSpPr/>
          <p:nvPr/>
        </p:nvCxnSpPr>
        <p:spPr>
          <a:xfrm>
            <a:off x="1500188" y="1273175"/>
            <a:ext cx="4786312" cy="285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72" name="83 CuadroTexto"/>
          <p:cNvSpPr txBox="1">
            <a:spLocks noChangeArrowheads="1"/>
          </p:cNvSpPr>
          <p:nvPr/>
        </p:nvSpPr>
        <p:spPr bwMode="auto">
          <a:xfrm>
            <a:off x="642938" y="1076325"/>
            <a:ext cx="857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.0009</a:t>
            </a:r>
            <a:endParaRPr lang="es-ES">
              <a:latin typeface="Calibri" pitchFamily="34" charset="0"/>
            </a:endParaRPr>
          </a:p>
        </p:txBody>
      </p:sp>
      <p:cxnSp>
        <p:nvCxnSpPr>
          <p:cNvPr id="210" name="209 Conector recto"/>
          <p:cNvCxnSpPr/>
          <p:nvPr/>
        </p:nvCxnSpPr>
        <p:spPr>
          <a:xfrm>
            <a:off x="1500188" y="898525"/>
            <a:ext cx="4786312" cy="3016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74" name="83 CuadroTexto"/>
          <p:cNvSpPr txBox="1">
            <a:spLocks noChangeArrowheads="1"/>
          </p:cNvSpPr>
          <p:nvPr/>
        </p:nvSpPr>
        <p:spPr bwMode="auto">
          <a:xfrm>
            <a:off x="642938" y="7429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.0010</a:t>
            </a:r>
            <a:endParaRPr lang="es-ES">
              <a:latin typeface="Calibri" pitchFamily="34" charset="0"/>
            </a:endParaRPr>
          </a:p>
        </p:txBody>
      </p:sp>
      <p:cxnSp>
        <p:nvCxnSpPr>
          <p:cNvPr id="214" name="213 Conector recto"/>
          <p:cNvCxnSpPr/>
          <p:nvPr/>
        </p:nvCxnSpPr>
        <p:spPr>
          <a:xfrm rot="10800000">
            <a:off x="6286500" y="5857875"/>
            <a:ext cx="64293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5" name="214 Conector recto"/>
          <p:cNvCxnSpPr/>
          <p:nvPr/>
        </p:nvCxnSpPr>
        <p:spPr>
          <a:xfrm rot="10800000">
            <a:off x="6286500" y="6284913"/>
            <a:ext cx="642938" cy="15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6" name="215 Conector recto"/>
          <p:cNvCxnSpPr/>
          <p:nvPr/>
        </p:nvCxnSpPr>
        <p:spPr>
          <a:xfrm>
            <a:off x="6286500" y="1571625"/>
            <a:ext cx="633413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778" name="83 CuadroTexto"/>
          <p:cNvSpPr txBox="1">
            <a:spLocks noChangeArrowheads="1"/>
          </p:cNvSpPr>
          <p:nvPr/>
        </p:nvSpPr>
        <p:spPr bwMode="auto">
          <a:xfrm>
            <a:off x="285750" y="4357688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b="1">
                <a:solidFill>
                  <a:srgbClr val="FF0000"/>
                </a:solidFill>
                <a:latin typeface="Calibri" pitchFamily="34" charset="0"/>
              </a:rPr>
              <a:t>0</a:t>
            </a:r>
            <a:endParaRPr lang="es-E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779" name="83 CuadroTexto"/>
          <p:cNvSpPr txBox="1">
            <a:spLocks noChangeArrowheads="1"/>
          </p:cNvSpPr>
          <p:nvPr/>
        </p:nvSpPr>
        <p:spPr bwMode="auto">
          <a:xfrm>
            <a:off x="285750" y="3957638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b="1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es-E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780" name="83 CuadroTexto"/>
          <p:cNvSpPr txBox="1">
            <a:spLocks noChangeArrowheads="1"/>
          </p:cNvSpPr>
          <p:nvPr/>
        </p:nvSpPr>
        <p:spPr bwMode="auto">
          <a:xfrm>
            <a:off x="285750" y="3600450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b="1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es-E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781" name="83 CuadroTexto"/>
          <p:cNvSpPr txBox="1">
            <a:spLocks noChangeArrowheads="1"/>
          </p:cNvSpPr>
          <p:nvPr/>
        </p:nvSpPr>
        <p:spPr bwMode="auto">
          <a:xfrm>
            <a:off x="285750" y="3243263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b="1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es-E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782" name="83 CuadroTexto"/>
          <p:cNvSpPr txBox="1">
            <a:spLocks noChangeArrowheads="1"/>
          </p:cNvSpPr>
          <p:nvPr/>
        </p:nvSpPr>
        <p:spPr bwMode="auto">
          <a:xfrm>
            <a:off x="285750" y="2843213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b="1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es-E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783" name="83 CuadroTexto"/>
          <p:cNvSpPr txBox="1">
            <a:spLocks noChangeArrowheads="1"/>
          </p:cNvSpPr>
          <p:nvPr/>
        </p:nvSpPr>
        <p:spPr bwMode="auto">
          <a:xfrm>
            <a:off x="285750" y="2486025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b="1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es-E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784" name="83 CuadroTexto"/>
          <p:cNvSpPr txBox="1">
            <a:spLocks noChangeArrowheads="1"/>
          </p:cNvSpPr>
          <p:nvPr/>
        </p:nvSpPr>
        <p:spPr bwMode="auto">
          <a:xfrm>
            <a:off x="285750" y="2157413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b="1">
                <a:solidFill>
                  <a:srgbClr val="FF0000"/>
                </a:solidFill>
                <a:latin typeface="Calibri" pitchFamily="34" charset="0"/>
              </a:rPr>
              <a:t>6</a:t>
            </a:r>
            <a:endParaRPr lang="es-E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785" name="83 CuadroTexto"/>
          <p:cNvSpPr txBox="1">
            <a:spLocks noChangeArrowheads="1"/>
          </p:cNvSpPr>
          <p:nvPr/>
        </p:nvSpPr>
        <p:spPr bwMode="auto">
          <a:xfrm>
            <a:off x="285750" y="1757363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b="1">
                <a:solidFill>
                  <a:srgbClr val="FF0000"/>
                </a:solidFill>
                <a:latin typeface="Calibri" pitchFamily="34" charset="0"/>
              </a:rPr>
              <a:t>7</a:t>
            </a:r>
            <a:endParaRPr lang="es-E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786" name="83 CuadroTexto"/>
          <p:cNvSpPr txBox="1">
            <a:spLocks noChangeArrowheads="1"/>
          </p:cNvSpPr>
          <p:nvPr/>
        </p:nvSpPr>
        <p:spPr bwMode="auto">
          <a:xfrm>
            <a:off x="285750" y="1400175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b="1">
                <a:solidFill>
                  <a:srgbClr val="FF0000"/>
                </a:solidFill>
                <a:latin typeface="Calibri" pitchFamily="34" charset="0"/>
              </a:rPr>
              <a:t>8</a:t>
            </a:r>
            <a:endParaRPr lang="es-E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787" name="83 CuadroTexto"/>
          <p:cNvSpPr txBox="1">
            <a:spLocks noChangeArrowheads="1"/>
          </p:cNvSpPr>
          <p:nvPr/>
        </p:nvSpPr>
        <p:spPr bwMode="auto">
          <a:xfrm>
            <a:off x="285750" y="1042988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b="1">
                <a:solidFill>
                  <a:srgbClr val="FF0000"/>
                </a:solidFill>
                <a:latin typeface="Calibri" pitchFamily="34" charset="0"/>
              </a:rPr>
              <a:t>9</a:t>
            </a:r>
            <a:endParaRPr lang="es-E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788" name="83 CuadroTexto"/>
          <p:cNvSpPr txBox="1">
            <a:spLocks noChangeArrowheads="1"/>
          </p:cNvSpPr>
          <p:nvPr/>
        </p:nvSpPr>
        <p:spPr bwMode="auto">
          <a:xfrm>
            <a:off x="285750" y="642938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b="1">
                <a:solidFill>
                  <a:srgbClr val="FF0000"/>
                </a:solidFill>
                <a:latin typeface="Calibri" pitchFamily="34" charset="0"/>
              </a:rPr>
              <a:t>0</a:t>
            </a:r>
            <a:endParaRPr lang="es-E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789" name="144 CuadroTexto"/>
          <p:cNvSpPr txBox="1">
            <a:spLocks noChangeArrowheads="1"/>
          </p:cNvSpPr>
          <p:nvPr/>
        </p:nvSpPr>
        <p:spPr bwMode="auto">
          <a:xfrm>
            <a:off x="6929438" y="3500438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.003</a:t>
            </a:r>
            <a:endParaRPr lang="es-ES">
              <a:latin typeface="Calibri" pitchFamily="34" charset="0"/>
            </a:endParaRPr>
          </a:p>
        </p:txBody>
      </p:sp>
      <p:cxnSp>
        <p:nvCxnSpPr>
          <p:cNvPr id="101" name="100 Conector recto"/>
          <p:cNvCxnSpPr/>
          <p:nvPr/>
        </p:nvCxnSpPr>
        <p:spPr>
          <a:xfrm>
            <a:off x="6286500" y="927100"/>
            <a:ext cx="92868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791" name="155 CuadroTexto"/>
          <p:cNvSpPr txBox="1">
            <a:spLocks noChangeArrowheads="1"/>
          </p:cNvSpPr>
          <p:nvPr/>
        </p:nvSpPr>
        <p:spPr bwMode="auto">
          <a:xfrm>
            <a:off x="6929438" y="6130925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.022</a:t>
            </a:r>
            <a:endParaRPr lang="es-ES">
              <a:latin typeface="Calibri" pitchFamily="34" charset="0"/>
            </a:endParaRPr>
          </a:p>
        </p:txBody>
      </p:sp>
      <p:sp>
        <p:nvSpPr>
          <p:cNvPr id="103" name="120 CuadroTexto"/>
          <p:cNvSpPr txBox="1">
            <a:spLocks noChangeArrowheads="1"/>
          </p:cNvSpPr>
          <p:nvPr/>
        </p:nvSpPr>
        <p:spPr bwMode="auto">
          <a:xfrm>
            <a:off x="4786314" y="6324921"/>
            <a:ext cx="1133475" cy="461665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chemeClr val="bg1"/>
                </a:solidFill>
              </a:rPr>
              <a:t>.025 in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29795" name="87 CuadroTexto"/>
          <p:cNvSpPr txBox="1">
            <a:spLocks noChangeArrowheads="1"/>
          </p:cNvSpPr>
          <p:nvPr/>
        </p:nvSpPr>
        <p:spPr bwMode="auto">
          <a:xfrm>
            <a:off x="642938" y="6211888"/>
            <a:ext cx="4500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600" b="1">
                <a:latin typeface="Calibri" pitchFamily="34" charset="0"/>
              </a:rPr>
              <a:t>ESCALA MANGUITO</a:t>
            </a:r>
            <a:endParaRPr lang="es-ES" sz="3600" b="1">
              <a:latin typeface="Calibri" pitchFamily="34" charset="0"/>
            </a:endParaRPr>
          </a:p>
        </p:txBody>
      </p:sp>
      <p:sp>
        <p:nvSpPr>
          <p:cNvPr id="105" name="120 CuadroTexto"/>
          <p:cNvSpPr txBox="1">
            <a:spLocks noChangeArrowheads="1"/>
          </p:cNvSpPr>
          <p:nvPr/>
        </p:nvSpPr>
        <p:spPr bwMode="auto">
          <a:xfrm>
            <a:off x="4500562" y="285729"/>
            <a:ext cx="1347789" cy="461665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chemeClr val="bg1"/>
                </a:solidFill>
              </a:rPr>
              <a:t>.0001 in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29799" name="87 CuadroTexto"/>
          <p:cNvSpPr txBox="1">
            <a:spLocks noChangeArrowheads="1"/>
          </p:cNvSpPr>
          <p:nvPr/>
        </p:nvSpPr>
        <p:spPr bwMode="auto">
          <a:xfrm>
            <a:off x="571500" y="173038"/>
            <a:ext cx="4500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600" b="1">
                <a:solidFill>
                  <a:srgbClr val="3333FF"/>
                </a:solidFill>
                <a:latin typeface="Calibri" pitchFamily="34" charset="0"/>
              </a:rPr>
              <a:t>ESCALA CARATULA</a:t>
            </a:r>
            <a:endParaRPr lang="es-ES" sz="3600" b="1">
              <a:solidFill>
                <a:srgbClr val="3333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50800"/>
          <a:ext cx="9144000" cy="6858000"/>
        </p:xfrm>
        <a:graphic>
          <a:graphicData uri="http://schemas.openxmlformats.org/presentationml/2006/ole">
            <p:oleObj spid="_x0000_s30722" name="Presentación" r:id="rId4" imgW="4571831" imgH="3428876" progId="PowerPoint.Show.8">
              <p:embed/>
            </p:oleObj>
          </a:graphicData>
        </a:graphic>
      </p:graphicFrame>
      <p:pic>
        <p:nvPicPr>
          <p:cNvPr id="30723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642938" y="473075"/>
            <a:ext cx="6373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 b="1">
                <a:latin typeface="Arial Black" pitchFamily="34" charset="0"/>
              </a:rPr>
              <a:t>IlI. Mesas de comprobación</a:t>
            </a:r>
            <a:endParaRPr lang="es-ES" sz="3200" b="1">
              <a:latin typeface="Arial Black" pitchFamily="34" charset="0"/>
            </a:endParaRPr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" y="1844675"/>
            <a:ext cx="7848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50800"/>
          <a:ext cx="9144000" cy="6858000"/>
        </p:xfrm>
        <a:graphic>
          <a:graphicData uri="http://schemas.openxmlformats.org/presentationml/2006/ole">
            <p:oleObj spid="_x0000_s31746" name="Presentación" r:id="rId4" imgW="4571831" imgH="3428876" progId="PowerPoint.Show.8">
              <p:embed/>
            </p:oleObj>
          </a:graphicData>
        </a:graphic>
      </p:graphicFrame>
      <p:pic>
        <p:nvPicPr>
          <p:cNvPr id="31747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642938" y="473075"/>
            <a:ext cx="6269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 b="1">
                <a:latin typeface="Arial Black" pitchFamily="34" charset="0"/>
              </a:rPr>
              <a:t>IV. Indicadores de Carátula</a:t>
            </a:r>
            <a:endParaRPr lang="es-ES" sz="3200" b="1">
              <a:latin typeface="Arial Black" pitchFamily="34" charset="0"/>
            </a:endParaRPr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6"/>
          <a:srcRect r="5573"/>
          <a:stretch>
            <a:fillRect/>
          </a:stretch>
        </p:blipFill>
        <p:spPr bwMode="auto">
          <a:xfrm>
            <a:off x="0" y="1412875"/>
            <a:ext cx="863441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50800"/>
          <a:ext cx="9144000" cy="6858000"/>
        </p:xfrm>
        <a:graphic>
          <a:graphicData uri="http://schemas.openxmlformats.org/presentationml/2006/ole">
            <p:oleObj spid="_x0000_s32770" name="Presentación" r:id="rId4" imgW="4571831" imgH="3428876" progId="PowerPoint.Show.8">
              <p:embed/>
            </p:oleObj>
          </a:graphicData>
        </a:graphic>
      </p:graphicFrame>
      <p:pic>
        <p:nvPicPr>
          <p:cNvPr id="32771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65513" y="1341438"/>
            <a:ext cx="528320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642938" y="473075"/>
            <a:ext cx="6269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 b="1">
                <a:latin typeface="Arial Black" pitchFamily="34" charset="0"/>
              </a:rPr>
              <a:t>IV. Indicadores de Carátula</a:t>
            </a:r>
            <a:endParaRPr lang="es-ES" sz="3200" b="1">
              <a:latin typeface="Arial Black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42938" y="1125538"/>
            <a:ext cx="2360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 b="1">
                <a:latin typeface="Arial Black" pitchFamily="34" charset="0"/>
              </a:rPr>
              <a:t>4.1 Sujetadores</a:t>
            </a:r>
            <a:endParaRPr lang="es-ES" sz="2000" b="1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50800"/>
          <a:ext cx="9144000" cy="6858000"/>
        </p:xfrm>
        <a:graphic>
          <a:graphicData uri="http://schemas.openxmlformats.org/presentationml/2006/ole">
            <p:oleObj spid="_x0000_s33794" name="Presentación" r:id="rId4" imgW="4571831" imgH="3428876" progId="PowerPoint.Show.8">
              <p:embed/>
            </p:oleObj>
          </a:graphicData>
        </a:graphic>
      </p:graphicFrame>
      <p:pic>
        <p:nvPicPr>
          <p:cNvPr id="33795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642938" y="473075"/>
            <a:ext cx="7458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0713" indent="-620713"/>
            <a:r>
              <a:rPr lang="es-MX" sz="3200" b="1">
                <a:latin typeface="Arial Black" pitchFamily="34" charset="0"/>
              </a:rPr>
              <a:t>V.	Instrumentos portátiles para medir ángulos</a:t>
            </a:r>
            <a:endParaRPr lang="es-ES" sz="3200" b="1">
              <a:latin typeface="Arial Black" pitchFamily="34" charset="0"/>
            </a:endParaRP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2205038"/>
            <a:ext cx="36576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2205038"/>
            <a:ext cx="34559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50800"/>
          <a:ext cx="9144000" cy="6858000"/>
        </p:xfrm>
        <a:graphic>
          <a:graphicData uri="http://schemas.openxmlformats.org/presentationml/2006/ole">
            <p:oleObj spid="_x0000_s34818" name="Presentación" r:id="rId4" imgW="4571831" imgH="3428876" progId="PowerPoint.Show.8">
              <p:embed/>
            </p:oleObj>
          </a:graphicData>
        </a:graphic>
      </p:graphicFrame>
      <p:pic>
        <p:nvPicPr>
          <p:cNvPr id="34819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642938" y="473075"/>
            <a:ext cx="7458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0713" indent="-620713"/>
            <a:r>
              <a:rPr lang="es-MX" sz="3200" b="1">
                <a:latin typeface="Arial Black" pitchFamily="34" charset="0"/>
              </a:rPr>
              <a:t>VI.	 Medición Angular</a:t>
            </a:r>
            <a:endParaRPr lang="es-ES" sz="3200" b="1">
              <a:latin typeface="Arial Black" pitchFamily="34" charset="0"/>
            </a:endParaRPr>
          </a:p>
        </p:txBody>
      </p:sp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113" y="2276475"/>
            <a:ext cx="7596187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50800"/>
          <a:ext cx="9144000" cy="6858000"/>
        </p:xfrm>
        <a:graphic>
          <a:graphicData uri="http://schemas.openxmlformats.org/presentationml/2006/ole">
            <p:oleObj spid="_x0000_s35842" name="Presentación" r:id="rId4" imgW="4571831" imgH="3428876" progId="PowerPoint.Show.8">
              <p:embed/>
            </p:oleObj>
          </a:graphicData>
        </a:graphic>
      </p:graphicFrame>
      <p:pic>
        <p:nvPicPr>
          <p:cNvPr id="35843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642938" y="473075"/>
            <a:ext cx="7458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0713" indent="-620713"/>
            <a:r>
              <a:rPr lang="es-MX" sz="3200" b="1">
                <a:latin typeface="Arial Black" pitchFamily="34" charset="0"/>
              </a:rPr>
              <a:t>VII.	 Patrones y Calibres</a:t>
            </a:r>
            <a:endParaRPr lang="es-ES" sz="3200" b="1">
              <a:latin typeface="Arial Black" pitchFamily="34" charset="0"/>
            </a:endParaRPr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6"/>
          <a:srcRect t="2612"/>
          <a:stretch>
            <a:fillRect/>
          </a:stretch>
        </p:blipFill>
        <p:spPr bwMode="auto">
          <a:xfrm>
            <a:off x="279400" y="1597025"/>
            <a:ext cx="41402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64063" y="1577975"/>
            <a:ext cx="43815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50800"/>
          <a:ext cx="9144000" cy="6858000"/>
        </p:xfrm>
        <a:graphic>
          <a:graphicData uri="http://schemas.openxmlformats.org/presentationml/2006/ole">
            <p:oleObj spid="_x0000_s36866" name="Presentación" r:id="rId4" imgW="4571831" imgH="3428876" progId="PowerPoint.Show.8">
              <p:embed/>
            </p:oleObj>
          </a:graphicData>
        </a:graphic>
      </p:graphicFrame>
      <p:pic>
        <p:nvPicPr>
          <p:cNvPr id="36867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642938" y="473075"/>
            <a:ext cx="7458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0713" indent="-620713"/>
            <a:r>
              <a:rPr lang="es-MX" sz="3200" b="1">
                <a:latin typeface="Arial Black" pitchFamily="34" charset="0"/>
              </a:rPr>
              <a:t>VII.	 Patrones y Calibres</a:t>
            </a:r>
            <a:endParaRPr lang="es-ES" sz="3200" b="1">
              <a:latin typeface="Arial Black" pitchFamily="34" charset="0"/>
            </a:endParaRPr>
          </a:p>
        </p:txBody>
      </p:sp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6"/>
          <a:srcRect l="1120" b="1274"/>
          <a:stretch>
            <a:fillRect/>
          </a:stretch>
        </p:blipFill>
        <p:spPr bwMode="auto">
          <a:xfrm>
            <a:off x="358775" y="1916113"/>
            <a:ext cx="44767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8"/>
          <p:cNvPicPr>
            <a:picLocks noChangeAspect="1" noChangeArrowheads="1"/>
          </p:cNvPicPr>
          <p:nvPr/>
        </p:nvPicPr>
        <p:blipFill>
          <a:blip r:embed="rId7"/>
          <a:srcRect r="542"/>
          <a:stretch>
            <a:fillRect/>
          </a:stretch>
        </p:blipFill>
        <p:spPr bwMode="auto">
          <a:xfrm>
            <a:off x="5146675" y="2062163"/>
            <a:ext cx="35290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50800"/>
          <a:ext cx="9144000" cy="6858000"/>
        </p:xfrm>
        <a:graphic>
          <a:graphicData uri="http://schemas.openxmlformats.org/presentationml/2006/ole">
            <p:oleObj spid="_x0000_s37890" name="Presentación" r:id="rId4" imgW="4571831" imgH="3428876" progId="PowerPoint.Show.8">
              <p:embed/>
            </p:oleObj>
          </a:graphicData>
        </a:graphic>
      </p:graphicFrame>
      <p:pic>
        <p:nvPicPr>
          <p:cNvPr id="37891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179388" y="688975"/>
            <a:ext cx="8964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0713" indent="-620713"/>
            <a:r>
              <a:rPr lang="es-MX" sz="3200" b="1">
                <a:latin typeface="Arial Black" pitchFamily="34" charset="0"/>
              </a:rPr>
              <a:t>VIII. Calibres para agujeros pequeños</a:t>
            </a:r>
            <a:endParaRPr lang="es-ES" sz="3200" b="1">
              <a:latin typeface="Arial Black" pitchFamily="34" charset="0"/>
            </a:endParaRPr>
          </a:p>
        </p:txBody>
      </p:sp>
      <p:pic>
        <p:nvPicPr>
          <p:cNvPr id="37893" name="Picture 7" descr="Pages from Metro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/>
          </a:blip>
          <a:srcRect l="20119" t="23256" r="47536" b="38686"/>
          <a:stretch>
            <a:fillRect/>
          </a:stretch>
        </p:blipFill>
        <p:spPr bwMode="auto">
          <a:xfrm>
            <a:off x="323850" y="1639888"/>
            <a:ext cx="33813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8" descr="Pages from Metro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2000"/>
          </a:blip>
          <a:srcRect l="52721" t="27422" r="12257" b="52258"/>
          <a:stretch>
            <a:fillRect/>
          </a:stretch>
        </p:blipFill>
        <p:spPr bwMode="auto">
          <a:xfrm>
            <a:off x="4500563" y="1855788"/>
            <a:ext cx="43211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50800"/>
          <a:ext cx="9144000" cy="6858000"/>
        </p:xfrm>
        <a:graphic>
          <a:graphicData uri="http://schemas.openxmlformats.org/presentationml/2006/ole">
            <p:oleObj spid="_x0000_s38914" name="Presentación" r:id="rId4" imgW="4571831" imgH="3428876" progId="PowerPoint.Show.8">
              <p:embed/>
            </p:oleObj>
          </a:graphicData>
        </a:graphic>
      </p:graphicFrame>
      <p:pic>
        <p:nvPicPr>
          <p:cNvPr id="38915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466725" y="688975"/>
            <a:ext cx="8353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0713" indent="-620713"/>
            <a:r>
              <a:rPr lang="es-MX" sz="3200" b="1">
                <a:latin typeface="Arial Black" pitchFamily="34" charset="0"/>
              </a:rPr>
              <a:t>IX. Calibres para producción</a:t>
            </a:r>
            <a:endParaRPr lang="es-ES" sz="3200" b="1">
              <a:latin typeface="Arial Black" pitchFamily="34" charset="0"/>
            </a:endParaRPr>
          </a:p>
        </p:txBody>
      </p:sp>
      <p:pic>
        <p:nvPicPr>
          <p:cNvPr id="38917" name="Picture 7"/>
          <p:cNvPicPr>
            <a:picLocks noChangeAspect="1" noChangeArrowheads="1"/>
          </p:cNvPicPr>
          <p:nvPr/>
        </p:nvPicPr>
        <p:blipFill>
          <a:blip r:embed="rId6"/>
          <a:srcRect l="481" r="1169" b="-9023"/>
          <a:stretch>
            <a:fillRect/>
          </a:stretch>
        </p:blipFill>
        <p:spPr bwMode="auto">
          <a:xfrm>
            <a:off x="468313" y="1844675"/>
            <a:ext cx="5357812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 descr="Pages from Metro2-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2000"/>
          </a:blip>
          <a:srcRect l="21223" t="15605" r="24637" b="75015"/>
          <a:stretch>
            <a:fillRect/>
          </a:stretch>
        </p:blipFill>
        <p:spPr bwMode="auto">
          <a:xfrm>
            <a:off x="3022600" y="3644900"/>
            <a:ext cx="6121400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50800"/>
          <a:ext cx="9144000" cy="6858000"/>
        </p:xfrm>
        <a:graphic>
          <a:graphicData uri="http://schemas.openxmlformats.org/presentationml/2006/ole">
            <p:oleObj spid="_x0000_s3074" name="Presentación" r:id="rId4" imgW="4571831" imgH="3428876" progId="PowerPoint.Show.8">
              <p:embed/>
            </p:oleObj>
          </a:graphicData>
        </a:graphic>
      </p:graphicFrame>
      <p:pic>
        <p:nvPicPr>
          <p:cNvPr id="3075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642938" y="357188"/>
            <a:ext cx="6038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200" dirty="0">
                <a:latin typeface="+mn-lt"/>
                <a:cs typeface="+mn-cs"/>
              </a:rPr>
              <a:t>Aplicaciones de los calibradores</a:t>
            </a:r>
            <a:endParaRPr lang="es-ES" sz="3200" dirty="0">
              <a:latin typeface="+mn-lt"/>
              <a:cs typeface="+mn-cs"/>
            </a:endParaRPr>
          </a:p>
        </p:txBody>
      </p:sp>
      <p:pic>
        <p:nvPicPr>
          <p:cNvPr id="3077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241800"/>
            <a:ext cx="3313113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92838" y="3589338"/>
            <a:ext cx="280828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5" y="1000125"/>
            <a:ext cx="3455988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214282" y="6300794"/>
            <a:ext cx="3357586" cy="276999"/>
          </a:xfrm>
          <a:prstGeom prst="rect">
            <a:avLst/>
          </a:prstGeom>
          <a:ln w="38100">
            <a:solidFill>
              <a:srgbClr val="FFFF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1200" b="1" dirty="0">
                <a:solidFill>
                  <a:srgbClr val="FFFF00"/>
                </a:solidFill>
              </a:rPr>
              <a:t>MEDICION DE EXTERIORES</a:t>
            </a:r>
            <a:endParaRPr lang="es-ES" sz="1200" b="1" dirty="0">
              <a:solidFill>
                <a:srgbClr val="FFFF00"/>
              </a:solidFill>
            </a:endParaRPr>
          </a:p>
        </p:txBody>
      </p:sp>
      <p:sp>
        <p:nvSpPr>
          <p:cNvPr id="10" name="6 CuadroTexto"/>
          <p:cNvSpPr txBox="1">
            <a:spLocks noChangeArrowheads="1"/>
          </p:cNvSpPr>
          <p:nvPr/>
        </p:nvSpPr>
        <p:spPr bwMode="auto">
          <a:xfrm>
            <a:off x="214282" y="4229092"/>
            <a:ext cx="3357586" cy="276999"/>
          </a:xfrm>
          <a:prstGeom prst="rect">
            <a:avLst/>
          </a:prstGeom>
          <a:ln w="38100">
            <a:solidFill>
              <a:srgbClr val="FFFF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1200" b="1" dirty="0">
                <a:solidFill>
                  <a:srgbClr val="FFFF00"/>
                </a:solidFill>
              </a:rPr>
              <a:t>MEDICION DE INTERIORES</a:t>
            </a:r>
            <a:endParaRPr lang="es-ES" sz="1200" b="1" dirty="0">
              <a:solidFill>
                <a:srgbClr val="FFFF00"/>
              </a:solidFill>
            </a:endParaRPr>
          </a:p>
        </p:txBody>
      </p:sp>
      <p:sp>
        <p:nvSpPr>
          <p:cNvPr id="11" name="6 CuadroTexto"/>
          <p:cNvSpPr txBox="1">
            <a:spLocks noChangeArrowheads="1"/>
          </p:cNvSpPr>
          <p:nvPr/>
        </p:nvSpPr>
        <p:spPr bwMode="auto">
          <a:xfrm>
            <a:off x="3657581" y="3800464"/>
            <a:ext cx="1785950" cy="461665"/>
          </a:xfrm>
          <a:prstGeom prst="rect">
            <a:avLst/>
          </a:prstGeom>
          <a:ln w="38100">
            <a:solidFill>
              <a:srgbClr val="FFFF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1200" b="1" dirty="0">
                <a:solidFill>
                  <a:srgbClr val="FFFF00"/>
                </a:solidFill>
              </a:rPr>
              <a:t>MEDICION ESCALONADA</a:t>
            </a:r>
            <a:endParaRPr lang="es-ES" sz="1200" b="1" dirty="0">
              <a:solidFill>
                <a:srgbClr val="FFFF00"/>
              </a:solidFill>
            </a:endParaRPr>
          </a:p>
        </p:txBody>
      </p:sp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6180179" y="5729290"/>
            <a:ext cx="2786082" cy="285752"/>
          </a:xfrm>
          <a:prstGeom prst="rect">
            <a:avLst/>
          </a:prstGeom>
          <a:ln w="38100">
            <a:solidFill>
              <a:srgbClr val="FFFF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1200" b="1" dirty="0">
                <a:solidFill>
                  <a:srgbClr val="FFFF00"/>
                </a:solidFill>
              </a:rPr>
              <a:t>MEDICION DE PROFUNDIDAD</a:t>
            </a:r>
            <a:endParaRPr lang="es-ES" sz="1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50800"/>
          <a:ext cx="9144000" cy="6858000"/>
        </p:xfrm>
        <a:graphic>
          <a:graphicData uri="http://schemas.openxmlformats.org/presentationml/2006/ole">
            <p:oleObj spid="_x0000_s39938" name="Presentación" r:id="rId4" imgW="4571831" imgH="3428876" progId="PowerPoint.Show.8">
              <p:embed/>
            </p:oleObj>
          </a:graphicData>
        </a:graphic>
      </p:graphicFrame>
      <p:pic>
        <p:nvPicPr>
          <p:cNvPr id="39939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466725" y="688975"/>
            <a:ext cx="8353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0713" indent="-620713"/>
            <a:r>
              <a:rPr lang="es-MX" sz="3200" b="1">
                <a:latin typeface="Arial Black" pitchFamily="34" charset="0"/>
              </a:rPr>
              <a:t>X. Bloques Patrón</a:t>
            </a:r>
            <a:endParaRPr lang="es-ES" sz="3200" b="1">
              <a:latin typeface="Arial Black" pitchFamily="34" charset="0"/>
            </a:endParaRPr>
          </a:p>
        </p:txBody>
      </p:sp>
      <p:pic>
        <p:nvPicPr>
          <p:cNvPr id="39941" name="Picture 8"/>
          <p:cNvPicPr>
            <a:picLocks noChangeAspect="1" noChangeArrowheads="1"/>
          </p:cNvPicPr>
          <p:nvPr/>
        </p:nvPicPr>
        <p:blipFill>
          <a:blip r:embed="rId6"/>
          <a:srcRect l="8646" t="1862" r="974" b="1427"/>
          <a:stretch>
            <a:fillRect/>
          </a:stretch>
        </p:blipFill>
        <p:spPr bwMode="auto">
          <a:xfrm>
            <a:off x="66675" y="1484313"/>
            <a:ext cx="4073525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1638" y="2852738"/>
            <a:ext cx="4608512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50800"/>
          <a:ext cx="9144000" cy="6858000"/>
        </p:xfrm>
        <a:graphic>
          <a:graphicData uri="http://schemas.openxmlformats.org/presentationml/2006/ole">
            <p:oleObj spid="_x0000_s40962" name="Presentación" r:id="rId4" imgW="4571831" imgH="3428876" progId="PowerPoint.Show.8">
              <p:embed/>
            </p:oleObj>
          </a:graphicData>
        </a:graphic>
      </p:graphicFrame>
      <p:pic>
        <p:nvPicPr>
          <p:cNvPr id="40963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466725" y="688975"/>
            <a:ext cx="8353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0713" indent="-620713"/>
            <a:r>
              <a:rPr lang="es-MX" sz="3200" b="1">
                <a:latin typeface="Arial Black" pitchFamily="34" charset="0"/>
              </a:rPr>
              <a:t>XI. Proyectores de perfiles</a:t>
            </a:r>
            <a:endParaRPr lang="es-ES" sz="3200" b="1">
              <a:latin typeface="Arial Black" pitchFamily="34" charset="0"/>
            </a:endParaRPr>
          </a:p>
        </p:txBody>
      </p:sp>
      <p:pic>
        <p:nvPicPr>
          <p:cNvPr id="40965" name="Picture 7" descr="Pages from Metro2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/>
          </a:blip>
          <a:srcRect l="18701" t="29175" r="37663" b="37971"/>
          <a:stretch>
            <a:fillRect/>
          </a:stretch>
        </p:blipFill>
        <p:spPr bwMode="auto">
          <a:xfrm>
            <a:off x="1763713" y="1700213"/>
            <a:ext cx="51133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4859338" y="4897438"/>
            <a:ext cx="1584325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50800"/>
          <a:ext cx="9144000" cy="6858000"/>
        </p:xfrm>
        <a:graphic>
          <a:graphicData uri="http://schemas.openxmlformats.org/presentationml/2006/ole">
            <p:oleObj spid="_x0000_s41986" name="Presentación" r:id="rId4" imgW="4571831" imgH="3428876" progId="PowerPoint.Show.8">
              <p:embed/>
            </p:oleObj>
          </a:graphicData>
        </a:graphic>
      </p:graphicFrame>
      <p:pic>
        <p:nvPicPr>
          <p:cNvPr id="41987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323850" y="688975"/>
            <a:ext cx="8820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0713" indent="-620713"/>
            <a:r>
              <a:rPr lang="es-MX" sz="2800" b="1">
                <a:latin typeface="Arial Black" pitchFamily="34" charset="0"/>
              </a:rPr>
              <a:t>XII. Aparatos de Medición por coordenadas</a:t>
            </a:r>
            <a:endParaRPr lang="es-ES" sz="2800" b="1">
              <a:latin typeface="Arial Black" pitchFamily="34" charset="0"/>
            </a:endParaRPr>
          </a:p>
        </p:txBody>
      </p:sp>
      <p:pic>
        <p:nvPicPr>
          <p:cNvPr id="41989" name="Picture 7" descr="Pages from Metro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6000"/>
          </a:blip>
          <a:srcRect l="8359" t="21747" r="7191" b="48940"/>
          <a:stretch>
            <a:fillRect/>
          </a:stretch>
        </p:blipFill>
        <p:spPr bwMode="auto">
          <a:xfrm>
            <a:off x="647700" y="2205038"/>
            <a:ext cx="782955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8" descr="Pages from Metro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2000"/>
          </a:blip>
          <a:srcRect l="43227" t="17783" r="16385" b="78870"/>
          <a:stretch>
            <a:fillRect/>
          </a:stretch>
        </p:blipFill>
        <p:spPr bwMode="auto">
          <a:xfrm>
            <a:off x="2700338" y="1484313"/>
            <a:ext cx="25749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Rectangle 9"/>
          <p:cNvSpPr>
            <a:spLocks noChangeArrowheads="1"/>
          </p:cNvSpPr>
          <p:nvPr/>
        </p:nvSpPr>
        <p:spPr bwMode="auto">
          <a:xfrm>
            <a:off x="6084888" y="4941888"/>
            <a:ext cx="151130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50800"/>
          <a:ext cx="9144000" cy="6858000"/>
        </p:xfrm>
        <a:graphic>
          <a:graphicData uri="http://schemas.openxmlformats.org/presentationml/2006/ole">
            <p:oleObj spid="_x0000_s43010" name="Presentación" r:id="rId4" imgW="4571831" imgH="3428876" progId="PowerPoint.Show.8">
              <p:embed/>
            </p:oleObj>
          </a:graphicData>
        </a:graphic>
      </p:graphicFrame>
      <p:pic>
        <p:nvPicPr>
          <p:cNvPr id="43011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466725" y="688975"/>
            <a:ext cx="8353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0713" indent="-620713"/>
            <a:r>
              <a:rPr lang="es-MX" sz="3200" b="1">
                <a:latin typeface="Arial Black" pitchFamily="34" charset="0"/>
              </a:rPr>
              <a:t>XIII. Normas</a:t>
            </a:r>
            <a:endParaRPr lang="es-ES" sz="3200" b="1">
              <a:latin typeface="Arial Black" pitchFamily="34" charset="0"/>
            </a:endParaRPr>
          </a:p>
        </p:txBody>
      </p: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571500" y="2203450"/>
            <a:ext cx="77978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0" indent="-261938">
              <a:buFont typeface="Arial" charset="0"/>
              <a:buChar char="•"/>
              <a:tabLst>
                <a:tab pos="446088" algn="l"/>
              </a:tabLst>
            </a:pPr>
            <a:r>
              <a:rPr lang="es-MX" sz="2000"/>
              <a:t>Generalidades</a:t>
            </a:r>
          </a:p>
          <a:p>
            <a:pPr marL="444500" indent="-261938">
              <a:buFont typeface="Arial" charset="0"/>
              <a:buChar char="•"/>
              <a:tabLst>
                <a:tab pos="446088" algn="l"/>
              </a:tabLst>
            </a:pPr>
            <a:endParaRPr lang="es-MX" sz="700"/>
          </a:p>
          <a:p>
            <a:pPr marL="444500" indent="-261938">
              <a:buFont typeface="Arial" charset="0"/>
              <a:buChar char="•"/>
              <a:tabLst>
                <a:tab pos="446088" algn="l"/>
              </a:tabLst>
            </a:pPr>
            <a:r>
              <a:rPr lang="es-MX" sz="2000"/>
              <a:t>Antecedentes históricos </a:t>
            </a:r>
          </a:p>
          <a:p>
            <a:pPr marL="444500" indent="-261938">
              <a:buFont typeface="Arial" charset="0"/>
              <a:buChar char="•"/>
              <a:tabLst>
                <a:tab pos="446088" algn="l"/>
              </a:tabLst>
            </a:pPr>
            <a:endParaRPr lang="es-MX" sz="600"/>
          </a:p>
          <a:p>
            <a:pPr marL="444500" indent="-261938">
              <a:buFont typeface="Arial" charset="0"/>
              <a:buChar char="•"/>
              <a:tabLst>
                <a:tab pos="446088" algn="l"/>
              </a:tabLst>
            </a:pPr>
            <a:r>
              <a:rPr lang="es-MX" sz="2000"/>
              <a:t>Principios generales</a:t>
            </a:r>
          </a:p>
          <a:p>
            <a:pPr marL="444500" indent="-261938">
              <a:buFont typeface="Arial" charset="0"/>
              <a:buChar char="•"/>
              <a:tabLst>
                <a:tab pos="446088" algn="l"/>
              </a:tabLst>
            </a:pPr>
            <a:endParaRPr lang="es-MX" sz="600"/>
          </a:p>
          <a:p>
            <a:pPr marL="444500" indent="-261938">
              <a:buFont typeface="Arial" charset="0"/>
              <a:buChar char="•"/>
              <a:tabLst>
                <a:tab pos="446088" algn="l"/>
              </a:tabLst>
            </a:pPr>
            <a:r>
              <a:rPr lang="es-MX" sz="2000"/>
              <a:t>Aspectos que intervienen</a:t>
            </a:r>
          </a:p>
          <a:p>
            <a:pPr marL="444500" indent="-261938">
              <a:buFont typeface="Arial" charset="0"/>
              <a:buChar char="•"/>
              <a:tabLst>
                <a:tab pos="446088" algn="l"/>
              </a:tabLst>
            </a:pPr>
            <a:endParaRPr lang="es-MX" sz="600"/>
          </a:p>
          <a:p>
            <a:pPr marL="444500" indent="-261938">
              <a:buFont typeface="Arial" charset="0"/>
              <a:buChar char="•"/>
              <a:tabLst>
                <a:tab pos="446088" algn="l"/>
              </a:tabLst>
            </a:pPr>
            <a:r>
              <a:rPr lang="es-MX" sz="2000"/>
              <a:t>Metodología de la normalización</a:t>
            </a:r>
          </a:p>
          <a:p>
            <a:pPr marL="444500" indent="-261938">
              <a:buFont typeface="Arial" charset="0"/>
              <a:buChar char="•"/>
              <a:tabLst>
                <a:tab pos="446088" algn="l"/>
              </a:tabLst>
            </a:pPr>
            <a:endParaRPr lang="es-MX" sz="600"/>
          </a:p>
          <a:p>
            <a:pPr marL="444500" indent="-261938">
              <a:buFont typeface="Arial" charset="0"/>
              <a:buChar char="•"/>
              <a:tabLst>
                <a:tab pos="446088" algn="l"/>
              </a:tabLst>
            </a:pPr>
            <a:r>
              <a:rPr lang="es-MX" sz="2000"/>
              <a:t>Diferentes Organismos relacionados con las Normas</a:t>
            </a:r>
          </a:p>
          <a:p>
            <a:pPr marL="720725" lvl="1" indent="-263525">
              <a:buFont typeface="Arial" charset="0"/>
              <a:buChar char="•"/>
              <a:tabLst>
                <a:tab pos="446088" algn="l"/>
              </a:tabLst>
            </a:pPr>
            <a:endParaRPr lang="es-MX" sz="2000"/>
          </a:p>
          <a:p>
            <a:pPr marL="444500" indent="-261938">
              <a:buFont typeface="Arial" charset="0"/>
              <a:buChar char="•"/>
              <a:tabLst>
                <a:tab pos="446088" algn="l"/>
              </a:tabLst>
            </a:pPr>
            <a:endParaRPr lang="es-MX" sz="600"/>
          </a:p>
          <a:p>
            <a:pPr marL="444500" indent="-261938">
              <a:buFont typeface="Arial" charset="0"/>
              <a:buChar char="•"/>
              <a:tabLst>
                <a:tab pos="446088" algn="l"/>
              </a:tabLst>
            </a:pPr>
            <a:endParaRPr lang="es-MX" sz="600"/>
          </a:p>
          <a:p>
            <a:pPr marL="444500" indent="-261938">
              <a:buFont typeface="Arial" charset="0"/>
              <a:buChar char="•"/>
              <a:tabLst>
                <a:tab pos="446088" algn="l"/>
              </a:tabLst>
            </a:pPr>
            <a:endParaRPr lang="es-MX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50800"/>
          <a:ext cx="9144000" cy="6858000"/>
        </p:xfrm>
        <a:graphic>
          <a:graphicData uri="http://schemas.openxmlformats.org/presentationml/2006/ole">
            <p:oleObj spid="_x0000_s44034" name="Presentación" r:id="rId4" imgW="4571831" imgH="3428876" progId="PowerPoint.Show.8">
              <p:embed/>
            </p:oleObj>
          </a:graphicData>
        </a:graphic>
      </p:graphicFrame>
      <p:pic>
        <p:nvPicPr>
          <p:cNvPr id="44035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466725" y="688975"/>
            <a:ext cx="8353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0713" indent="-620713"/>
            <a:r>
              <a:rPr lang="es-MX" sz="3200" b="1">
                <a:latin typeface="Arial Black" pitchFamily="34" charset="0"/>
              </a:rPr>
              <a:t>XIV. Ajustes y Tolerancias</a:t>
            </a:r>
            <a:endParaRPr lang="es-ES" sz="3200" b="1">
              <a:latin typeface="Arial Black" pitchFamily="34" charset="0"/>
            </a:endParaRPr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6"/>
          <a:srcRect l="272" t="926" r="578" b="2002"/>
          <a:stretch>
            <a:fillRect/>
          </a:stretch>
        </p:blipFill>
        <p:spPr bwMode="auto">
          <a:xfrm>
            <a:off x="457200" y="1957388"/>
            <a:ext cx="8229600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50800"/>
          <a:ext cx="9144000" cy="6858000"/>
        </p:xfrm>
        <a:graphic>
          <a:graphicData uri="http://schemas.openxmlformats.org/presentationml/2006/ole">
            <p:oleObj spid="_x0000_s4098" name="Presentación" r:id="rId4" imgW="4571831" imgH="3428876" progId="PowerPoint.Show.8">
              <p:embed/>
            </p:oleObj>
          </a:graphicData>
        </a:graphic>
      </p:graphicFrame>
      <p:pic>
        <p:nvPicPr>
          <p:cNvPr id="4099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642938" y="500063"/>
            <a:ext cx="530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200" dirty="0">
                <a:latin typeface="+mn-lt"/>
                <a:cs typeface="+mn-cs"/>
              </a:rPr>
              <a:t>Nomenclatura de la pulgada</a:t>
            </a:r>
            <a:endParaRPr lang="es-ES" sz="3200" dirty="0">
              <a:latin typeface="+mn-lt"/>
              <a:cs typeface="+mn-cs"/>
            </a:endParaRPr>
          </a:p>
        </p:txBody>
      </p:sp>
      <p:sp>
        <p:nvSpPr>
          <p:cNvPr id="12" name="6 CuadroTexto"/>
          <p:cNvSpPr txBox="1">
            <a:spLocks noChangeArrowheads="1"/>
          </p:cNvSpPr>
          <p:nvPr/>
        </p:nvSpPr>
        <p:spPr bwMode="auto">
          <a:xfrm rot="18000000">
            <a:off x="771452" y="2712834"/>
            <a:ext cx="2779332" cy="523220"/>
          </a:xfrm>
          <a:prstGeom prst="rect">
            <a:avLst/>
          </a:prstGeom>
          <a:ln w="38100">
            <a:solidFill>
              <a:srgbClr val="FFFF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2800" b="1" dirty="0">
                <a:solidFill>
                  <a:srgbClr val="FFFF00"/>
                </a:solidFill>
              </a:rPr>
              <a:t>UNIDADES</a:t>
            </a:r>
            <a:endParaRPr lang="es-ES" sz="2800" b="1" dirty="0">
              <a:solidFill>
                <a:srgbClr val="FFFF00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14438" y="4144963"/>
            <a:ext cx="6337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9600" b="1" dirty="0">
                <a:latin typeface="+mn-lt"/>
                <a:cs typeface="+mn-cs"/>
              </a:rPr>
              <a:t>X . X X X X</a:t>
            </a:r>
            <a:endParaRPr lang="es-ES" sz="9600" b="1" dirty="0">
              <a:latin typeface="+mn-lt"/>
              <a:cs typeface="+mn-cs"/>
            </a:endParaRPr>
          </a:p>
        </p:txBody>
      </p:sp>
      <p:sp>
        <p:nvSpPr>
          <p:cNvPr id="14" name="6 CuadroTexto"/>
          <p:cNvSpPr txBox="1">
            <a:spLocks noChangeArrowheads="1"/>
          </p:cNvSpPr>
          <p:nvPr/>
        </p:nvSpPr>
        <p:spPr bwMode="auto">
          <a:xfrm rot="18000000">
            <a:off x="2532908" y="2735162"/>
            <a:ext cx="2779332" cy="523220"/>
          </a:xfrm>
          <a:prstGeom prst="rect">
            <a:avLst/>
          </a:prstGeom>
          <a:ln w="38100">
            <a:solidFill>
              <a:srgbClr val="FFFF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2800" b="1" dirty="0">
                <a:solidFill>
                  <a:srgbClr val="FFFF00"/>
                </a:solidFill>
              </a:rPr>
              <a:t>DECIMAS</a:t>
            </a:r>
            <a:endParaRPr lang="es-ES" sz="2800" b="1" dirty="0">
              <a:solidFill>
                <a:srgbClr val="FFFF00"/>
              </a:solidFill>
            </a:endParaRPr>
          </a:p>
        </p:txBody>
      </p:sp>
      <p:sp>
        <p:nvSpPr>
          <p:cNvPr id="15" name="6 CuadroTexto"/>
          <p:cNvSpPr txBox="1">
            <a:spLocks noChangeArrowheads="1"/>
          </p:cNvSpPr>
          <p:nvPr/>
        </p:nvSpPr>
        <p:spPr bwMode="auto">
          <a:xfrm rot="18000000">
            <a:off x="3690080" y="2743806"/>
            <a:ext cx="2779332" cy="523220"/>
          </a:xfrm>
          <a:prstGeom prst="rect">
            <a:avLst/>
          </a:prstGeom>
          <a:ln w="38100">
            <a:solidFill>
              <a:srgbClr val="FFFF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2800" b="1" dirty="0">
                <a:solidFill>
                  <a:srgbClr val="FFFF00"/>
                </a:solidFill>
              </a:rPr>
              <a:t>CENTESIMAS</a:t>
            </a:r>
            <a:endParaRPr lang="es-ES" sz="2800" b="1" dirty="0">
              <a:solidFill>
                <a:srgbClr val="FFFF00"/>
              </a:solidFill>
            </a:endParaRPr>
          </a:p>
        </p:txBody>
      </p:sp>
      <p:sp>
        <p:nvSpPr>
          <p:cNvPr id="16" name="6 CuadroTexto"/>
          <p:cNvSpPr txBox="1">
            <a:spLocks noChangeArrowheads="1"/>
          </p:cNvSpPr>
          <p:nvPr/>
        </p:nvSpPr>
        <p:spPr bwMode="auto">
          <a:xfrm rot="18000000">
            <a:off x="4904526" y="2787223"/>
            <a:ext cx="2779332" cy="523220"/>
          </a:xfrm>
          <a:prstGeom prst="rect">
            <a:avLst/>
          </a:prstGeom>
          <a:ln w="38100">
            <a:solidFill>
              <a:srgbClr val="FFFF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2800" b="1" dirty="0">
                <a:solidFill>
                  <a:srgbClr val="FFFF00"/>
                </a:solidFill>
              </a:rPr>
              <a:t>MILESIMAS</a:t>
            </a:r>
            <a:endParaRPr lang="es-ES" sz="2800" b="1" dirty="0">
              <a:solidFill>
                <a:srgbClr val="FFFF00"/>
              </a:solidFill>
            </a:endParaRPr>
          </a:p>
        </p:txBody>
      </p:sp>
      <p:sp>
        <p:nvSpPr>
          <p:cNvPr id="17" name="6 CuadroTexto"/>
          <p:cNvSpPr txBox="1">
            <a:spLocks noChangeArrowheads="1"/>
          </p:cNvSpPr>
          <p:nvPr/>
        </p:nvSpPr>
        <p:spPr bwMode="auto">
          <a:xfrm rot="18000000">
            <a:off x="6002676" y="2597336"/>
            <a:ext cx="3124388" cy="523220"/>
          </a:xfrm>
          <a:prstGeom prst="rect">
            <a:avLst/>
          </a:prstGeom>
          <a:ln w="38100">
            <a:solidFill>
              <a:srgbClr val="FFFF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2800" b="1" dirty="0">
                <a:solidFill>
                  <a:srgbClr val="FFFF00"/>
                </a:solidFill>
              </a:rPr>
              <a:t>DIEZMILESIMAS</a:t>
            </a:r>
            <a:endParaRPr lang="es-E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0" y="50800"/>
          <a:ext cx="9144000" cy="6858000"/>
        </p:xfrm>
        <a:graphic>
          <a:graphicData uri="http://schemas.openxmlformats.org/presentationml/2006/ole">
            <p:oleObj spid="_x0000_s5122" name="Presentación" r:id="rId4" imgW="4571831" imgH="3428876" progId="PowerPoint.Show.8">
              <p:embed/>
            </p:oleObj>
          </a:graphicData>
        </a:graphic>
      </p:graphicFrame>
      <p:pic>
        <p:nvPicPr>
          <p:cNvPr id="5123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14313" y="207963"/>
            <a:ext cx="85725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>
                <a:latin typeface="+mn-lt"/>
                <a:cs typeface="+mn-cs"/>
              </a:rPr>
              <a:t>Calibrador Vernier de Escala en Sistema Ingles</a:t>
            </a:r>
            <a:endParaRPr lang="es-ES" sz="3200" dirty="0">
              <a:latin typeface="+mn-lt"/>
              <a:cs typeface="+mn-cs"/>
            </a:endParaRPr>
          </a:p>
        </p:txBody>
      </p:sp>
      <p:cxnSp>
        <p:nvCxnSpPr>
          <p:cNvPr id="8" name="7 Conector recto"/>
          <p:cNvCxnSpPr/>
          <p:nvPr/>
        </p:nvCxnSpPr>
        <p:spPr>
          <a:xfrm rot="10800000" flipH="1">
            <a:off x="571500" y="3943350"/>
            <a:ext cx="8072438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250825" y="4264025"/>
            <a:ext cx="64293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927894" y="4158457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28" name="65 CuadroTexto"/>
          <p:cNvSpPr txBox="1">
            <a:spLocks noChangeArrowheads="1"/>
          </p:cNvSpPr>
          <p:nvPr/>
        </p:nvSpPr>
        <p:spPr bwMode="auto">
          <a:xfrm>
            <a:off x="428625" y="4503738"/>
            <a:ext cx="285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 b="1">
                <a:solidFill>
                  <a:srgbClr val="FF0000"/>
                </a:solidFill>
                <a:latin typeface="Calibri" pitchFamily="34" charset="0"/>
              </a:rPr>
              <a:t>0</a:t>
            </a:r>
            <a:endParaRPr lang="es-ES" sz="2800" b="1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 rot="5400000">
            <a:off x="1499394" y="415686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2070894" y="4158457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>
            <a:off x="2536032" y="4264819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32" name="83 CuadroTexto"/>
          <p:cNvSpPr txBox="1">
            <a:spLocks noChangeArrowheads="1"/>
          </p:cNvSpPr>
          <p:nvPr/>
        </p:nvSpPr>
        <p:spPr bwMode="auto">
          <a:xfrm>
            <a:off x="857250" y="4300538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.025</a:t>
            </a:r>
            <a:endParaRPr lang="es-ES">
              <a:latin typeface="Calibri" pitchFamily="34" charset="0"/>
            </a:endParaRPr>
          </a:p>
        </p:txBody>
      </p:sp>
      <p:sp>
        <p:nvSpPr>
          <p:cNvPr id="5133" name="84 CuadroTexto"/>
          <p:cNvSpPr txBox="1">
            <a:spLocks noChangeArrowheads="1"/>
          </p:cNvSpPr>
          <p:nvPr/>
        </p:nvSpPr>
        <p:spPr bwMode="auto">
          <a:xfrm>
            <a:off x="1428750" y="4289425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.050</a:t>
            </a:r>
            <a:endParaRPr lang="es-ES">
              <a:latin typeface="Calibri" pitchFamily="34" charset="0"/>
            </a:endParaRPr>
          </a:p>
        </p:txBody>
      </p:sp>
      <p:sp>
        <p:nvSpPr>
          <p:cNvPr id="5134" name="85 CuadroTexto"/>
          <p:cNvSpPr txBox="1">
            <a:spLocks noChangeArrowheads="1"/>
          </p:cNvSpPr>
          <p:nvPr/>
        </p:nvSpPr>
        <p:spPr bwMode="auto">
          <a:xfrm>
            <a:off x="2000250" y="4289425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.075</a:t>
            </a:r>
            <a:endParaRPr lang="es-ES">
              <a:latin typeface="Calibri" pitchFamily="34" charset="0"/>
            </a:endParaRPr>
          </a:p>
        </p:txBody>
      </p:sp>
      <p:sp>
        <p:nvSpPr>
          <p:cNvPr id="5135" name="87 CuadroTexto"/>
          <p:cNvSpPr txBox="1">
            <a:spLocks noChangeArrowheads="1"/>
          </p:cNvSpPr>
          <p:nvPr/>
        </p:nvSpPr>
        <p:spPr bwMode="auto">
          <a:xfrm>
            <a:off x="2500313" y="4514850"/>
            <a:ext cx="785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.100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 rot="5400000">
            <a:off x="3213894" y="4158457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>
            <a:off x="3785394" y="415686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4356894" y="4158457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5400000">
            <a:off x="4822032" y="4264819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40" name="94 CuadroTexto"/>
          <p:cNvSpPr txBox="1">
            <a:spLocks noChangeArrowheads="1"/>
          </p:cNvSpPr>
          <p:nvPr/>
        </p:nvSpPr>
        <p:spPr bwMode="auto">
          <a:xfrm>
            <a:off x="3143250" y="4300538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.125</a:t>
            </a:r>
            <a:endParaRPr lang="es-ES">
              <a:latin typeface="Calibri" pitchFamily="34" charset="0"/>
            </a:endParaRPr>
          </a:p>
        </p:txBody>
      </p:sp>
      <p:sp>
        <p:nvSpPr>
          <p:cNvPr id="5141" name="95 CuadroTexto"/>
          <p:cNvSpPr txBox="1">
            <a:spLocks noChangeArrowheads="1"/>
          </p:cNvSpPr>
          <p:nvPr/>
        </p:nvSpPr>
        <p:spPr bwMode="auto">
          <a:xfrm>
            <a:off x="3714750" y="4289425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.150</a:t>
            </a:r>
            <a:endParaRPr lang="es-ES">
              <a:latin typeface="Calibri" pitchFamily="34" charset="0"/>
            </a:endParaRPr>
          </a:p>
        </p:txBody>
      </p:sp>
      <p:sp>
        <p:nvSpPr>
          <p:cNvPr id="5142" name="96 CuadroTexto"/>
          <p:cNvSpPr txBox="1">
            <a:spLocks noChangeArrowheads="1"/>
          </p:cNvSpPr>
          <p:nvPr/>
        </p:nvSpPr>
        <p:spPr bwMode="auto">
          <a:xfrm>
            <a:off x="4286250" y="4289425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.175</a:t>
            </a:r>
            <a:endParaRPr lang="es-ES">
              <a:latin typeface="Calibri" pitchFamily="34" charset="0"/>
            </a:endParaRPr>
          </a:p>
        </p:txBody>
      </p:sp>
      <p:sp>
        <p:nvSpPr>
          <p:cNvPr id="5143" name="97 CuadroTexto"/>
          <p:cNvSpPr txBox="1">
            <a:spLocks noChangeArrowheads="1"/>
          </p:cNvSpPr>
          <p:nvPr/>
        </p:nvSpPr>
        <p:spPr bwMode="auto">
          <a:xfrm>
            <a:off x="4786313" y="4514850"/>
            <a:ext cx="785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.200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5499894" y="4158457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5400000">
            <a:off x="6071394" y="415686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>
            <a:off x="6642894" y="4158457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rot="5400000">
            <a:off x="7108032" y="4264819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48" name="117 CuadroTexto"/>
          <p:cNvSpPr txBox="1">
            <a:spLocks noChangeArrowheads="1"/>
          </p:cNvSpPr>
          <p:nvPr/>
        </p:nvSpPr>
        <p:spPr bwMode="auto">
          <a:xfrm>
            <a:off x="5429250" y="4300538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.225</a:t>
            </a:r>
            <a:endParaRPr lang="es-ES">
              <a:latin typeface="Calibri" pitchFamily="34" charset="0"/>
            </a:endParaRPr>
          </a:p>
        </p:txBody>
      </p:sp>
      <p:sp>
        <p:nvSpPr>
          <p:cNvPr id="5149" name="118 CuadroTexto"/>
          <p:cNvSpPr txBox="1">
            <a:spLocks noChangeArrowheads="1"/>
          </p:cNvSpPr>
          <p:nvPr/>
        </p:nvSpPr>
        <p:spPr bwMode="auto">
          <a:xfrm>
            <a:off x="6000750" y="4289425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.250</a:t>
            </a:r>
            <a:endParaRPr lang="es-ES">
              <a:latin typeface="Calibri" pitchFamily="34" charset="0"/>
            </a:endParaRPr>
          </a:p>
        </p:txBody>
      </p:sp>
      <p:sp>
        <p:nvSpPr>
          <p:cNvPr id="5150" name="119 CuadroTexto"/>
          <p:cNvSpPr txBox="1">
            <a:spLocks noChangeArrowheads="1"/>
          </p:cNvSpPr>
          <p:nvPr/>
        </p:nvSpPr>
        <p:spPr bwMode="auto">
          <a:xfrm>
            <a:off x="6572250" y="4289425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.275</a:t>
            </a:r>
            <a:endParaRPr lang="es-ES">
              <a:latin typeface="Calibri" pitchFamily="34" charset="0"/>
            </a:endParaRPr>
          </a:p>
        </p:txBody>
      </p:sp>
      <p:sp>
        <p:nvSpPr>
          <p:cNvPr id="5151" name="120 CuadroTexto"/>
          <p:cNvSpPr txBox="1">
            <a:spLocks noChangeArrowheads="1"/>
          </p:cNvSpPr>
          <p:nvPr/>
        </p:nvSpPr>
        <p:spPr bwMode="auto">
          <a:xfrm>
            <a:off x="7072313" y="4514850"/>
            <a:ext cx="785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.300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35" name="34 Conector recto"/>
          <p:cNvCxnSpPr/>
          <p:nvPr/>
        </p:nvCxnSpPr>
        <p:spPr>
          <a:xfrm rot="5400000">
            <a:off x="7785894" y="4158457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rot="5400000">
            <a:off x="8357394" y="4156869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54" name="125 CuadroTexto"/>
          <p:cNvSpPr txBox="1">
            <a:spLocks noChangeArrowheads="1"/>
          </p:cNvSpPr>
          <p:nvPr/>
        </p:nvSpPr>
        <p:spPr bwMode="auto">
          <a:xfrm>
            <a:off x="7715250" y="4300538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.325</a:t>
            </a:r>
            <a:endParaRPr lang="es-ES">
              <a:latin typeface="Calibri" pitchFamily="34" charset="0"/>
            </a:endParaRPr>
          </a:p>
        </p:txBody>
      </p:sp>
      <p:sp>
        <p:nvSpPr>
          <p:cNvPr id="5155" name="126 CuadroTexto"/>
          <p:cNvSpPr txBox="1">
            <a:spLocks noChangeArrowheads="1"/>
          </p:cNvSpPr>
          <p:nvPr/>
        </p:nvSpPr>
        <p:spPr bwMode="auto">
          <a:xfrm>
            <a:off x="8286750" y="4289425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.350</a:t>
            </a:r>
            <a:endParaRPr lang="es-ES">
              <a:latin typeface="Calibri" pitchFamily="34" charset="0"/>
            </a:endParaRPr>
          </a:p>
        </p:txBody>
      </p:sp>
      <p:cxnSp>
        <p:nvCxnSpPr>
          <p:cNvPr id="39" name="38 Conector recto"/>
          <p:cNvCxnSpPr/>
          <p:nvPr/>
        </p:nvCxnSpPr>
        <p:spPr>
          <a:xfrm rot="5400000">
            <a:off x="250825" y="3641725"/>
            <a:ext cx="642938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rot="5400000">
            <a:off x="927894" y="3752057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rot="5400000">
            <a:off x="1499394" y="3752057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59" name="136 CuadroTexto"/>
          <p:cNvSpPr txBox="1">
            <a:spLocks noChangeArrowheads="1"/>
          </p:cNvSpPr>
          <p:nvPr/>
        </p:nvSpPr>
        <p:spPr bwMode="auto">
          <a:xfrm>
            <a:off x="571500" y="3333750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.001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43" name="42 Conector recto"/>
          <p:cNvCxnSpPr/>
          <p:nvPr/>
        </p:nvCxnSpPr>
        <p:spPr>
          <a:xfrm rot="5400000">
            <a:off x="642144" y="3752057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rot="5400000">
            <a:off x="1213644" y="3752057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rot="5400000">
            <a:off x="1682750" y="3649663"/>
            <a:ext cx="633413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63" name="141 CuadroTexto"/>
          <p:cNvSpPr txBox="1">
            <a:spLocks noChangeArrowheads="1"/>
          </p:cNvSpPr>
          <p:nvPr/>
        </p:nvSpPr>
        <p:spPr bwMode="auto">
          <a:xfrm>
            <a:off x="928688" y="3333750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.002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5164" name="142 CuadroTexto"/>
          <p:cNvSpPr txBox="1">
            <a:spLocks noChangeArrowheads="1"/>
          </p:cNvSpPr>
          <p:nvPr/>
        </p:nvSpPr>
        <p:spPr bwMode="auto">
          <a:xfrm>
            <a:off x="1714500" y="3048000"/>
            <a:ext cx="571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>
                <a:latin typeface="Calibri" pitchFamily="34" charset="0"/>
              </a:rPr>
              <a:t>.005</a:t>
            </a:r>
            <a:endParaRPr lang="es-ES" sz="1600">
              <a:latin typeface="Calibri" pitchFamily="34" charset="0"/>
            </a:endParaRPr>
          </a:p>
        </p:txBody>
      </p:sp>
      <p:sp>
        <p:nvSpPr>
          <p:cNvPr id="5165" name="143 CuadroTexto"/>
          <p:cNvSpPr txBox="1">
            <a:spLocks noChangeArrowheads="1"/>
          </p:cNvSpPr>
          <p:nvPr/>
        </p:nvSpPr>
        <p:spPr bwMode="auto">
          <a:xfrm>
            <a:off x="1500188" y="3333750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.004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5166" name="144 CuadroTexto"/>
          <p:cNvSpPr txBox="1">
            <a:spLocks noChangeArrowheads="1"/>
          </p:cNvSpPr>
          <p:nvPr/>
        </p:nvSpPr>
        <p:spPr bwMode="auto">
          <a:xfrm>
            <a:off x="1214438" y="3333750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.003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5167" name="146 CuadroTexto"/>
          <p:cNvSpPr txBox="1">
            <a:spLocks noChangeArrowheads="1"/>
          </p:cNvSpPr>
          <p:nvPr/>
        </p:nvSpPr>
        <p:spPr bwMode="auto">
          <a:xfrm>
            <a:off x="428625" y="3048000"/>
            <a:ext cx="214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solidFill>
                  <a:srgbClr val="FF0000"/>
                </a:solidFill>
                <a:latin typeface="Calibri" pitchFamily="34" charset="0"/>
              </a:rPr>
              <a:t>0</a:t>
            </a:r>
            <a:endParaRPr lang="es-ES" b="1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51" name="50 Conector recto"/>
          <p:cNvCxnSpPr/>
          <p:nvPr/>
        </p:nvCxnSpPr>
        <p:spPr>
          <a:xfrm rot="5400000">
            <a:off x="2356644" y="3761582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rot="5400000">
            <a:off x="2928144" y="3759994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70" name="149 CuadroTexto"/>
          <p:cNvSpPr txBox="1">
            <a:spLocks noChangeArrowheads="1"/>
          </p:cNvSpPr>
          <p:nvPr/>
        </p:nvSpPr>
        <p:spPr bwMode="auto">
          <a:xfrm>
            <a:off x="2000250" y="334327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.006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54" name="53 Conector recto"/>
          <p:cNvCxnSpPr/>
          <p:nvPr/>
        </p:nvCxnSpPr>
        <p:spPr>
          <a:xfrm rot="5400000">
            <a:off x="2070894" y="3761582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 rot="5400000">
            <a:off x="2642394" y="3759994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 rot="5400000">
            <a:off x="3111500" y="3659188"/>
            <a:ext cx="633413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74" name="153 CuadroTexto"/>
          <p:cNvSpPr txBox="1">
            <a:spLocks noChangeArrowheads="1"/>
          </p:cNvSpPr>
          <p:nvPr/>
        </p:nvSpPr>
        <p:spPr bwMode="auto">
          <a:xfrm>
            <a:off x="2357438" y="3343275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.007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5175" name="154 CuadroTexto"/>
          <p:cNvSpPr txBox="1">
            <a:spLocks noChangeArrowheads="1"/>
          </p:cNvSpPr>
          <p:nvPr/>
        </p:nvSpPr>
        <p:spPr bwMode="auto">
          <a:xfrm>
            <a:off x="3143250" y="3057525"/>
            <a:ext cx="571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>
                <a:latin typeface="Calibri" pitchFamily="34" charset="0"/>
              </a:rPr>
              <a:t>.010</a:t>
            </a:r>
            <a:endParaRPr lang="es-ES" sz="1600">
              <a:latin typeface="Calibri" pitchFamily="34" charset="0"/>
            </a:endParaRPr>
          </a:p>
        </p:txBody>
      </p:sp>
      <p:sp>
        <p:nvSpPr>
          <p:cNvPr id="5176" name="155 CuadroTexto"/>
          <p:cNvSpPr txBox="1">
            <a:spLocks noChangeArrowheads="1"/>
          </p:cNvSpPr>
          <p:nvPr/>
        </p:nvSpPr>
        <p:spPr bwMode="auto">
          <a:xfrm>
            <a:off x="2928938" y="3343275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.009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5177" name="156 CuadroTexto"/>
          <p:cNvSpPr txBox="1">
            <a:spLocks noChangeArrowheads="1"/>
          </p:cNvSpPr>
          <p:nvPr/>
        </p:nvSpPr>
        <p:spPr bwMode="auto">
          <a:xfrm>
            <a:off x="2643188" y="3343275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.008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61" name="60 Conector recto"/>
          <p:cNvCxnSpPr/>
          <p:nvPr/>
        </p:nvCxnSpPr>
        <p:spPr>
          <a:xfrm rot="5400000">
            <a:off x="3785394" y="3752057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 rot="5400000">
            <a:off x="4356894" y="3752057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80" name="179 CuadroTexto"/>
          <p:cNvSpPr txBox="1">
            <a:spLocks noChangeArrowheads="1"/>
          </p:cNvSpPr>
          <p:nvPr/>
        </p:nvSpPr>
        <p:spPr bwMode="auto">
          <a:xfrm>
            <a:off x="3429000" y="3333750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.011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64" name="63 Conector recto"/>
          <p:cNvCxnSpPr/>
          <p:nvPr/>
        </p:nvCxnSpPr>
        <p:spPr>
          <a:xfrm rot="5400000">
            <a:off x="3499644" y="3752057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 rot="5400000">
            <a:off x="4071144" y="3752057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rot="5400000">
            <a:off x="4540250" y="3649663"/>
            <a:ext cx="633413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84" name="183 CuadroTexto"/>
          <p:cNvSpPr txBox="1">
            <a:spLocks noChangeArrowheads="1"/>
          </p:cNvSpPr>
          <p:nvPr/>
        </p:nvSpPr>
        <p:spPr bwMode="auto">
          <a:xfrm>
            <a:off x="3786188" y="3333750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.012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5185" name="184 CuadroTexto"/>
          <p:cNvSpPr txBox="1">
            <a:spLocks noChangeArrowheads="1"/>
          </p:cNvSpPr>
          <p:nvPr/>
        </p:nvSpPr>
        <p:spPr bwMode="auto">
          <a:xfrm>
            <a:off x="4572000" y="3048000"/>
            <a:ext cx="571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>
                <a:latin typeface="Calibri" pitchFamily="34" charset="0"/>
              </a:rPr>
              <a:t>.015</a:t>
            </a:r>
            <a:endParaRPr lang="es-ES" sz="1600">
              <a:latin typeface="Calibri" pitchFamily="34" charset="0"/>
            </a:endParaRPr>
          </a:p>
        </p:txBody>
      </p:sp>
      <p:sp>
        <p:nvSpPr>
          <p:cNvPr id="5186" name="185 CuadroTexto"/>
          <p:cNvSpPr txBox="1">
            <a:spLocks noChangeArrowheads="1"/>
          </p:cNvSpPr>
          <p:nvPr/>
        </p:nvSpPr>
        <p:spPr bwMode="auto">
          <a:xfrm>
            <a:off x="4357688" y="3333750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.014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5187" name="186 CuadroTexto"/>
          <p:cNvSpPr txBox="1">
            <a:spLocks noChangeArrowheads="1"/>
          </p:cNvSpPr>
          <p:nvPr/>
        </p:nvSpPr>
        <p:spPr bwMode="auto">
          <a:xfrm>
            <a:off x="4071938" y="3333750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.013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71" name="70 Conector recto"/>
          <p:cNvCxnSpPr/>
          <p:nvPr/>
        </p:nvCxnSpPr>
        <p:spPr>
          <a:xfrm rot="5400000">
            <a:off x="5214144" y="3752057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 rot="5400000">
            <a:off x="5785644" y="3752057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90" name="189 CuadroTexto"/>
          <p:cNvSpPr txBox="1">
            <a:spLocks noChangeArrowheads="1"/>
          </p:cNvSpPr>
          <p:nvPr/>
        </p:nvSpPr>
        <p:spPr bwMode="auto">
          <a:xfrm>
            <a:off x="4857750" y="3333750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.016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74" name="73 Conector recto"/>
          <p:cNvCxnSpPr/>
          <p:nvPr/>
        </p:nvCxnSpPr>
        <p:spPr>
          <a:xfrm rot="5400000">
            <a:off x="4928394" y="3752057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 rot="5400000">
            <a:off x="5499894" y="3752057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75 Conector recto"/>
          <p:cNvCxnSpPr/>
          <p:nvPr/>
        </p:nvCxnSpPr>
        <p:spPr>
          <a:xfrm rot="5400000">
            <a:off x="5969000" y="3649663"/>
            <a:ext cx="633413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94" name="193 CuadroTexto"/>
          <p:cNvSpPr txBox="1">
            <a:spLocks noChangeArrowheads="1"/>
          </p:cNvSpPr>
          <p:nvPr/>
        </p:nvSpPr>
        <p:spPr bwMode="auto">
          <a:xfrm>
            <a:off x="5214938" y="3333750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.017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5195" name="194 CuadroTexto"/>
          <p:cNvSpPr txBox="1">
            <a:spLocks noChangeArrowheads="1"/>
          </p:cNvSpPr>
          <p:nvPr/>
        </p:nvSpPr>
        <p:spPr bwMode="auto">
          <a:xfrm>
            <a:off x="6000750" y="3057525"/>
            <a:ext cx="571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>
                <a:latin typeface="Calibri" pitchFamily="34" charset="0"/>
              </a:rPr>
              <a:t>.020</a:t>
            </a:r>
            <a:endParaRPr lang="es-ES" sz="1600">
              <a:latin typeface="Calibri" pitchFamily="34" charset="0"/>
            </a:endParaRPr>
          </a:p>
        </p:txBody>
      </p:sp>
      <p:sp>
        <p:nvSpPr>
          <p:cNvPr id="5196" name="195 CuadroTexto"/>
          <p:cNvSpPr txBox="1">
            <a:spLocks noChangeArrowheads="1"/>
          </p:cNvSpPr>
          <p:nvPr/>
        </p:nvSpPr>
        <p:spPr bwMode="auto">
          <a:xfrm>
            <a:off x="5786438" y="3333750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.019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5197" name="196 CuadroTexto"/>
          <p:cNvSpPr txBox="1">
            <a:spLocks noChangeArrowheads="1"/>
          </p:cNvSpPr>
          <p:nvPr/>
        </p:nvSpPr>
        <p:spPr bwMode="auto">
          <a:xfrm>
            <a:off x="5500688" y="3333750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.018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rot="5400000">
            <a:off x="6642894" y="37441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81 Conector recto"/>
          <p:cNvCxnSpPr/>
          <p:nvPr/>
        </p:nvCxnSpPr>
        <p:spPr>
          <a:xfrm rot="5400000">
            <a:off x="7214394" y="3742532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00" name="199 CuadroTexto"/>
          <p:cNvSpPr txBox="1">
            <a:spLocks noChangeArrowheads="1"/>
          </p:cNvSpPr>
          <p:nvPr/>
        </p:nvSpPr>
        <p:spPr bwMode="auto">
          <a:xfrm>
            <a:off x="6286500" y="3324225"/>
            <a:ext cx="5000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.021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84" name="83 Conector recto"/>
          <p:cNvCxnSpPr/>
          <p:nvPr/>
        </p:nvCxnSpPr>
        <p:spPr>
          <a:xfrm rot="5400000">
            <a:off x="6357144" y="374411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 rot="5400000">
            <a:off x="6928644" y="3742532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rot="5400000">
            <a:off x="7396957" y="3640931"/>
            <a:ext cx="635000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04" name="203 CuadroTexto"/>
          <p:cNvSpPr txBox="1">
            <a:spLocks noChangeArrowheads="1"/>
          </p:cNvSpPr>
          <p:nvPr/>
        </p:nvSpPr>
        <p:spPr bwMode="auto">
          <a:xfrm>
            <a:off x="6643688" y="3324225"/>
            <a:ext cx="5000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.022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5205" name="204 CuadroTexto"/>
          <p:cNvSpPr txBox="1">
            <a:spLocks noChangeArrowheads="1"/>
          </p:cNvSpPr>
          <p:nvPr/>
        </p:nvSpPr>
        <p:spPr bwMode="auto">
          <a:xfrm>
            <a:off x="7429500" y="3048000"/>
            <a:ext cx="571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>
                <a:latin typeface="Calibri" pitchFamily="34" charset="0"/>
              </a:rPr>
              <a:t>.025</a:t>
            </a:r>
            <a:endParaRPr lang="es-ES" sz="1600">
              <a:latin typeface="Calibri" pitchFamily="34" charset="0"/>
            </a:endParaRPr>
          </a:p>
        </p:txBody>
      </p:sp>
      <p:sp>
        <p:nvSpPr>
          <p:cNvPr id="5206" name="205 CuadroTexto"/>
          <p:cNvSpPr txBox="1">
            <a:spLocks noChangeArrowheads="1"/>
          </p:cNvSpPr>
          <p:nvPr/>
        </p:nvSpPr>
        <p:spPr bwMode="auto">
          <a:xfrm>
            <a:off x="7215188" y="3324225"/>
            <a:ext cx="5000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.024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5207" name="206 CuadroTexto"/>
          <p:cNvSpPr txBox="1">
            <a:spLocks noChangeArrowheads="1"/>
          </p:cNvSpPr>
          <p:nvPr/>
        </p:nvSpPr>
        <p:spPr bwMode="auto">
          <a:xfrm>
            <a:off x="6929438" y="3324225"/>
            <a:ext cx="5000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.023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5208" name="207 CuadroTexto"/>
          <p:cNvSpPr txBox="1">
            <a:spLocks noChangeArrowheads="1"/>
          </p:cNvSpPr>
          <p:nvPr/>
        </p:nvSpPr>
        <p:spPr bwMode="auto">
          <a:xfrm>
            <a:off x="5000625" y="4833938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 b="1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es-ES" sz="2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209" name="208 CuadroTexto"/>
          <p:cNvSpPr txBox="1">
            <a:spLocks noChangeArrowheads="1"/>
          </p:cNvSpPr>
          <p:nvPr/>
        </p:nvSpPr>
        <p:spPr bwMode="auto">
          <a:xfrm>
            <a:off x="1857375" y="2852738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es-ES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210" name="212 CuadroTexto"/>
          <p:cNvSpPr txBox="1">
            <a:spLocks noChangeArrowheads="1"/>
          </p:cNvSpPr>
          <p:nvPr/>
        </p:nvSpPr>
        <p:spPr bwMode="auto">
          <a:xfrm>
            <a:off x="7500938" y="283368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solidFill>
                  <a:srgbClr val="FF0000"/>
                </a:solidFill>
                <a:latin typeface="Calibri" pitchFamily="34" charset="0"/>
              </a:rPr>
              <a:t>25</a:t>
            </a:r>
            <a:endParaRPr lang="es-ES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211" name="213 CuadroTexto"/>
          <p:cNvSpPr txBox="1">
            <a:spLocks noChangeArrowheads="1"/>
          </p:cNvSpPr>
          <p:nvPr/>
        </p:nvSpPr>
        <p:spPr bwMode="auto">
          <a:xfrm>
            <a:off x="6072188" y="2852738"/>
            <a:ext cx="428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solidFill>
                  <a:srgbClr val="FF0000"/>
                </a:solidFill>
                <a:latin typeface="Calibri" pitchFamily="34" charset="0"/>
              </a:rPr>
              <a:t>20</a:t>
            </a:r>
            <a:endParaRPr lang="es-ES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212" name="214 CuadroTexto"/>
          <p:cNvSpPr txBox="1">
            <a:spLocks noChangeArrowheads="1"/>
          </p:cNvSpPr>
          <p:nvPr/>
        </p:nvSpPr>
        <p:spPr bwMode="auto">
          <a:xfrm>
            <a:off x="4643438" y="2852738"/>
            <a:ext cx="428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solidFill>
                  <a:srgbClr val="FF0000"/>
                </a:solidFill>
                <a:latin typeface="Calibri" pitchFamily="34" charset="0"/>
              </a:rPr>
              <a:t>15</a:t>
            </a:r>
            <a:endParaRPr lang="es-ES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213" name="215 CuadroTexto"/>
          <p:cNvSpPr txBox="1">
            <a:spLocks noChangeArrowheads="1"/>
          </p:cNvSpPr>
          <p:nvPr/>
        </p:nvSpPr>
        <p:spPr bwMode="auto">
          <a:xfrm>
            <a:off x="3214688" y="2852738"/>
            <a:ext cx="428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solidFill>
                  <a:srgbClr val="FF0000"/>
                </a:solidFill>
                <a:latin typeface="Calibri" pitchFamily="34" charset="0"/>
              </a:rPr>
              <a:t>10</a:t>
            </a:r>
            <a:endParaRPr lang="es-ES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214" name="87 CuadroTexto"/>
          <p:cNvSpPr txBox="1">
            <a:spLocks noChangeArrowheads="1"/>
          </p:cNvSpPr>
          <p:nvPr/>
        </p:nvSpPr>
        <p:spPr bwMode="auto">
          <a:xfrm>
            <a:off x="2786063" y="5283200"/>
            <a:ext cx="4500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600" b="1">
                <a:latin typeface="Calibri" pitchFamily="34" charset="0"/>
              </a:rPr>
              <a:t>ESCALA PRINCIPAL</a:t>
            </a:r>
            <a:endParaRPr lang="es-ES" sz="3600" b="1">
              <a:latin typeface="Calibri" pitchFamily="34" charset="0"/>
            </a:endParaRPr>
          </a:p>
        </p:txBody>
      </p:sp>
      <p:sp>
        <p:nvSpPr>
          <p:cNvPr id="5215" name="87 CuadroTexto"/>
          <p:cNvSpPr txBox="1">
            <a:spLocks noChangeArrowheads="1"/>
          </p:cNvSpPr>
          <p:nvPr/>
        </p:nvSpPr>
        <p:spPr bwMode="auto">
          <a:xfrm>
            <a:off x="2857500" y="2071688"/>
            <a:ext cx="4500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600" b="1">
                <a:solidFill>
                  <a:srgbClr val="00B050"/>
                </a:solidFill>
                <a:latin typeface="Calibri" pitchFamily="34" charset="0"/>
              </a:rPr>
              <a:t>ESCALA VERNIER</a:t>
            </a:r>
            <a:endParaRPr lang="es-ES" sz="36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4193" name="120 CuadroTexto"/>
          <p:cNvSpPr txBox="1">
            <a:spLocks noChangeArrowheads="1"/>
          </p:cNvSpPr>
          <p:nvPr/>
        </p:nvSpPr>
        <p:spPr bwMode="auto">
          <a:xfrm>
            <a:off x="7224713" y="2109788"/>
            <a:ext cx="1133475" cy="461665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chemeClr val="bg1"/>
                </a:solidFill>
              </a:rPr>
              <a:t>.001 in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4194" name="120 CuadroTexto"/>
          <p:cNvSpPr txBox="1">
            <a:spLocks noChangeArrowheads="1"/>
          </p:cNvSpPr>
          <p:nvPr/>
        </p:nvSpPr>
        <p:spPr bwMode="auto">
          <a:xfrm>
            <a:off x="7224713" y="5395913"/>
            <a:ext cx="1133475" cy="461962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chemeClr val="bg1"/>
                </a:solidFill>
              </a:rPr>
              <a:t>.025 in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6" name="Presentación" r:id="rId4" imgW="4571831" imgH="3428876" progId="PowerPoint.Show.8">
              <p:embed/>
            </p:oleObj>
          </a:graphicData>
        </a:graphic>
      </p:graphicFrame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4313" y="207963"/>
            <a:ext cx="73580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3200" dirty="0">
                <a:latin typeface="+mj-lt"/>
                <a:cs typeface="+mn-cs"/>
              </a:rPr>
              <a:t>Ejemplo de Calibradores Vernier de Escala en Sistema Ingles</a:t>
            </a:r>
            <a:endParaRPr lang="es-ES" sz="3200" dirty="0">
              <a:latin typeface="+mj-lt"/>
              <a:cs typeface="+mn-cs"/>
            </a:endParaRPr>
          </a:p>
        </p:txBody>
      </p:sp>
      <p:pic>
        <p:nvPicPr>
          <p:cNvPr id="6148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 rot="10800000" flipH="1">
            <a:off x="571500" y="2447925"/>
            <a:ext cx="8072438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250825" y="2768600"/>
            <a:ext cx="64293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9278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52" name="65 CuadroTexto"/>
          <p:cNvSpPr txBox="1">
            <a:spLocks noChangeArrowheads="1"/>
          </p:cNvSpPr>
          <p:nvPr/>
        </p:nvSpPr>
        <p:spPr bwMode="auto">
          <a:xfrm>
            <a:off x="357188" y="3008313"/>
            <a:ext cx="2857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400" b="1">
                <a:latin typeface="Calibri" pitchFamily="34" charset="0"/>
              </a:rPr>
              <a:t>1</a:t>
            </a:r>
            <a:endParaRPr lang="es-ES" sz="4400" b="1">
              <a:latin typeface="Calibri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 rot="5400000">
            <a:off x="1499394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20708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>
            <a:off x="2536032" y="276939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56" name="83 CuadroTexto"/>
          <p:cNvSpPr txBox="1">
            <a:spLocks noChangeArrowheads="1"/>
          </p:cNvSpPr>
          <p:nvPr/>
        </p:nvSpPr>
        <p:spPr bwMode="auto">
          <a:xfrm>
            <a:off x="785813" y="280511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1.025</a:t>
            </a:r>
            <a:endParaRPr lang="es-ES">
              <a:latin typeface="Calibri" pitchFamily="34" charset="0"/>
            </a:endParaRPr>
          </a:p>
        </p:txBody>
      </p:sp>
      <p:sp>
        <p:nvSpPr>
          <p:cNvPr id="6157" name="84 CuadroTexto"/>
          <p:cNvSpPr txBox="1">
            <a:spLocks noChangeArrowheads="1"/>
          </p:cNvSpPr>
          <p:nvPr/>
        </p:nvSpPr>
        <p:spPr bwMode="auto">
          <a:xfrm>
            <a:off x="1428750" y="279400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1.050</a:t>
            </a:r>
            <a:endParaRPr lang="es-ES">
              <a:latin typeface="Calibri" pitchFamily="34" charset="0"/>
            </a:endParaRPr>
          </a:p>
        </p:txBody>
      </p:sp>
      <p:sp>
        <p:nvSpPr>
          <p:cNvPr id="6158" name="85 CuadroTexto"/>
          <p:cNvSpPr txBox="1">
            <a:spLocks noChangeArrowheads="1"/>
          </p:cNvSpPr>
          <p:nvPr/>
        </p:nvSpPr>
        <p:spPr bwMode="auto">
          <a:xfrm>
            <a:off x="2000250" y="279400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1.075</a:t>
            </a:r>
            <a:endParaRPr lang="es-ES">
              <a:latin typeface="Calibri" pitchFamily="34" charset="0"/>
            </a:endParaRPr>
          </a:p>
        </p:txBody>
      </p:sp>
      <p:sp>
        <p:nvSpPr>
          <p:cNvPr id="6159" name="87 CuadroTexto"/>
          <p:cNvSpPr txBox="1">
            <a:spLocks noChangeArrowheads="1"/>
          </p:cNvSpPr>
          <p:nvPr/>
        </p:nvSpPr>
        <p:spPr bwMode="auto">
          <a:xfrm>
            <a:off x="2500313" y="3019425"/>
            <a:ext cx="928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1.100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 rot="5400000">
            <a:off x="32138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>
            <a:off x="3785394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43568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5400000">
            <a:off x="4822032" y="276939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64" name="94 CuadroTexto"/>
          <p:cNvSpPr txBox="1">
            <a:spLocks noChangeArrowheads="1"/>
          </p:cNvSpPr>
          <p:nvPr/>
        </p:nvSpPr>
        <p:spPr bwMode="auto">
          <a:xfrm>
            <a:off x="3143250" y="280511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1.125</a:t>
            </a:r>
            <a:endParaRPr lang="es-ES">
              <a:latin typeface="Calibri" pitchFamily="34" charset="0"/>
            </a:endParaRPr>
          </a:p>
        </p:txBody>
      </p:sp>
      <p:sp>
        <p:nvSpPr>
          <p:cNvPr id="6165" name="95 CuadroTexto"/>
          <p:cNvSpPr txBox="1">
            <a:spLocks noChangeArrowheads="1"/>
          </p:cNvSpPr>
          <p:nvPr/>
        </p:nvSpPr>
        <p:spPr bwMode="auto">
          <a:xfrm>
            <a:off x="3714750" y="279400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1.150</a:t>
            </a:r>
            <a:endParaRPr lang="es-ES">
              <a:latin typeface="Calibri" pitchFamily="34" charset="0"/>
            </a:endParaRPr>
          </a:p>
        </p:txBody>
      </p:sp>
      <p:sp>
        <p:nvSpPr>
          <p:cNvPr id="6166" name="96 CuadroTexto"/>
          <p:cNvSpPr txBox="1">
            <a:spLocks noChangeArrowheads="1"/>
          </p:cNvSpPr>
          <p:nvPr/>
        </p:nvSpPr>
        <p:spPr bwMode="auto">
          <a:xfrm>
            <a:off x="4286250" y="279400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1.175</a:t>
            </a:r>
            <a:endParaRPr lang="es-ES">
              <a:latin typeface="Calibri" pitchFamily="34" charset="0"/>
            </a:endParaRPr>
          </a:p>
        </p:txBody>
      </p:sp>
      <p:sp>
        <p:nvSpPr>
          <p:cNvPr id="6167" name="97 CuadroTexto"/>
          <p:cNvSpPr txBox="1">
            <a:spLocks noChangeArrowheads="1"/>
          </p:cNvSpPr>
          <p:nvPr/>
        </p:nvSpPr>
        <p:spPr bwMode="auto">
          <a:xfrm>
            <a:off x="4786313" y="3019425"/>
            <a:ext cx="928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1.200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54998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5400000">
            <a:off x="6071394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>
            <a:off x="6642894" y="2663032"/>
            <a:ext cx="42862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rot="5400000">
            <a:off x="7108032" y="276939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72" name="117 CuadroTexto"/>
          <p:cNvSpPr txBox="1">
            <a:spLocks noChangeArrowheads="1"/>
          </p:cNvSpPr>
          <p:nvPr/>
        </p:nvSpPr>
        <p:spPr bwMode="auto">
          <a:xfrm>
            <a:off x="5429250" y="280511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1.225</a:t>
            </a:r>
            <a:endParaRPr lang="es-ES">
              <a:latin typeface="Calibri" pitchFamily="34" charset="0"/>
            </a:endParaRPr>
          </a:p>
        </p:txBody>
      </p:sp>
      <p:sp>
        <p:nvSpPr>
          <p:cNvPr id="6173" name="118 CuadroTexto"/>
          <p:cNvSpPr txBox="1">
            <a:spLocks noChangeArrowheads="1"/>
          </p:cNvSpPr>
          <p:nvPr/>
        </p:nvSpPr>
        <p:spPr bwMode="auto">
          <a:xfrm>
            <a:off x="6000750" y="279400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1.250</a:t>
            </a:r>
            <a:endParaRPr lang="es-ES">
              <a:latin typeface="Calibri" pitchFamily="34" charset="0"/>
            </a:endParaRPr>
          </a:p>
        </p:txBody>
      </p:sp>
      <p:sp>
        <p:nvSpPr>
          <p:cNvPr id="6174" name="119 CuadroTexto"/>
          <p:cNvSpPr txBox="1">
            <a:spLocks noChangeArrowheads="1"/>
          </p:cNvSpPr>
          <p:nvPr/>
        </p:nvSpPr>
        <p:spPr bwMode="auto">
          <a:xfrm>
            <a:off x="6572250" y="279400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1.275</a:t>
            </a:r>
            <a:endParaRPr lang="es-ES">
              <a:latin typeface="Calibri" pitchFamily="34" charset="0"/>
            </a:endParaRPr>
          </a:p>
        </p:txBody>
      </p:sp>
      <p:sp>
        <p:nvSpPr>
          <p:cNvPr id="6175" name="120 CuadroTexto"/>
          <p:cNvSpPr txBox="1">
            <a:spLocks noChangeArrowheads="1"/>
          </p:cNvSpPr>
          <p:nvPr/>
        </p:nvSpPr>
        <p:spPr bwMode="auto">
          <a:xfrm>
            <a:off x="7072313" y="3019425"/>
            <a:ext cx="928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1.300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35" name="34 Conector recto"/>
          <p:cNvCxnSpPr/>
          <p:nvPr/>
        </p:nvCxnSpPr>
        <p:spPr>
          <a:xfrm rot="5400000">
            <a:off x="7785894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rot="5400000">
            <a:off x="8357394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78" name="125 CuadroTexto"/>
          <p:cNvSpPr txBox="1">
            <a:spLocks noChangeArrowheads="1"/>
          </p:cNvSpPr>
          <p:nvPr/>
        </p:nvSpPr>
        <p:spPr bwMode="auto">
          <a:xfrm>
            <a:off x="7715250" y="280511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1.325</a:t>
            </a:r>
            <a:endParaRPr lang="es-ES">
              <a:latin typeface="Calibri" pitchFamily="34" charset="0"/>
            </a:endParaRPr>
          </a:p>
        </p:txBody>
      </p:sp>
      <p:sp>
        <p:nvSpPr>
          <p:cNvPr id="6179" name="126 CuadroTexto"/>
          <p:cNvSpPr txBox="1">
            <a:spLocks noChangeArrowheads="1"/>
          </p:cNvSpPr>
          <p:nvPr/>
        </p:nvSpPr>
        <p:spPr bwMode="auto">
          <a:xfrm>
            <a:off x="8286750" y="279400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1.350</a:t>
            </a:r>
            <a:endParaRPr lang="es-ES">
              <a:latin typeface="Calibri" pitchFamily="34" charset="0"/>
            </a:endParaRPr>
          </a:p>
        </p:txBody>
      </p:sp>
      <p:cxnSp>
        <p:nvCxnSpPr>
          <p:cNvPr id="39" name="38 Conector recto"/>
          <p:cNvCxnSpPr/>
          <p:nvPr/>
        </p:nvCxnSpPr>
        <p:spPr>
          <a:xfrm rot="5400000">
            <a:off x="3322638" y="2146300"/>
            <a:ext cx="642938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rot="5400000">
            <a:off x="3999706" y="2256632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rot="5400000">
            <a:off x="4571206" y="2256632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83" name="136 CuadroTexto"/>
          <p:cNvSpPr txBox="1">
            <a:spLocks noChangeArrowheads="1"/>
          </p:cNvSpPr>
          <p:nvPr/>
        </p:nvSpPr>
        <p:spPr bwMode="auto">
          <a:xfrm>
            <a:off x="3643313" y="1838325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.001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43" name="42 Conector recto"/>
          <p:cNvCxnSpPr/>
          <p:nvPr/>
        </p:nvCxnSpPr>
        <p:spPr>
          <a:xfrm rot="5400000">
            <a:off x="3713956" y="2256632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rot="5400000">
            <a:off x="4285456" y="2256632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rot="5400000">
            <a:off x="4754562" y="2154238"/>
            <a:ext cx="633413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87" name="141 CuadroTexto"/>
          <p:cNvSpPr txBox="1">
            <a:spLocks noChangeArrowheads="1"/>
          </p:cNvSpPr>
          <p:nvPr/>
        </p:nvSpPr>
        <p:spPr bwMode="auto">
          <a:xfrm>
            <a:off x="4000500" y="18383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.002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6188" name="142 CuadroTexto"/>
          <p:cNvSpPr txBox="1">
            <a:spLocks noChangeArrowheads="1"/>
          </p:cNvSpPr>
          <p:nvPr/>
        </p:nvSpPr>
        <p:spPr bwMode="auto">
          <a:xfrm>
            <a:off x="4786313" y="1552575"/>
            <a:ext cx="571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>
                <a:latin typeface="Calibri" pitchFamily="34" charset="0"/>
              </a:rPr>
              <a:t>.005</a:t>
            </a:r>
            <a:endParaRPr lang="es-ES" sz="1600">
              <a:latin typeface="Calibri" pitchFamily="34" charset="0"/>
            </a:endParaRPr>
          </a:p>
        </p:txBody>
      </p:sp>
      <p:sp>
        <p:nvSpPr>
          <p:cNvPr id="6189" name="143 CuadroTexto"/>
          <p:cNvSpPr txBox="1">
            <a:spLocks noChangeArrowheads="1"/>
          </p:cNvSpPr>
          <p:nvPr/>
        </p:nvSpPr>
        <p:spPr bwMode="auto">
          <a:xfrm>
            <a:off x="4572000" y="18383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.004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6190" name="144 CuadroTexto"/>
          <p:cNvSpPr txBox="1">
            <a:spLocks noChangeArrowheads="1"/>
          </p:cNvSpPr>
          <p:nvPr/>
        </p:nvSpPr>
        <p:spPr bwMode="auto">
          <a:xfrm>
            <a:off x="4286250" y="18383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.003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6191" name="146 CuadroTexto"/>
          <p:cNvSpPr txBox="1">
            <a:spLocks noChangeArrowheads="1"/>
          </p:cNvSpPr>
          <p:nvPr/>
        </p:nvSpPr>
        <p:spPr bwMode="auto">
          <a:xfrm>
            <a:off x="3500438" y="1552575"/>
            <a:ext cx="214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latin typeface="Calibri" pitchFamily="34" charset="0"/>
              </a:rPr>
              <a:t>0</a:t>
            </a:r>
            <a:endParaRPr lang="es-ES" b="1">
              <a:latin typeface="Calibri" pitchFamily="34" charset="0"/>
            </a:endParaRPr>
          </a:p>
        </p:txBody>
      </p:sp>
      <p:cxnSp>
        <p:nvCxnSpPr>
          <p:cNvPr id="51" name="50 Conector recto"/>
          <p:cNvCxnSpPr/>
          <p:nvPr/>
        </p:nvCxnSpPr>
        <p:spPr>
          <a:xfrm rot="5400000">
            <a:off x="5428456" y="2266157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rot="5400000">
            <a:off x="6001544" y="226456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94" name="149 CuadroTexto"/>
          <p:cNvSpPr txBox="1">
            <a:spLocks noChangeArrowheads="1"/>
          </p:cNvSpPr>
          <p:nvPr/>
        </p:nvSpPr>
        <p:spPr bwMode="auto">
          <a:xfrm>
            <a:off x="5072063" y="1847850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.006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54" name="53 Conector recto"/>
          <p:cNvCxnSpPr/>
          <p:nvPr/>
        </p:nvCxnSpPr>
        <p:spPr>
          <a:xfrm rot="5400000">
            <a:off x="5142706" y="2266157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 rot="5400000">
            <a:off x="5714206" y="2264569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 rot="5400000">
            <a:off x="6254750" y="2163763"/>
            <a:ext cx="633413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98" name="153 CuadroTexto"/>
          <p:cNvSpPr txBox="1">
            <a:spLocks noChangeArrowheads="1"/>
          </p:cNvSpPr>
          <p:nvPr/>
        </p:nvSpPr>
        <p:spPr bwMode="auto">
          <a:xfrm>
            <a:off x="5429250" y="1847850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.007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6199" name="154 CuadroTexto"/>
          <p:cNvSpPr txBox="1">
            <a:spLocks noChangeArrowheads="1"/>
          </p:cNvSpPr>
          <p:nvPr/>
        </p:nvSpPr>
        <p:spPr bwMode="auto">
          <a:xfrm>
            <a:off x="6286500" y="1562100"/>
            <a:ext cx="571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>
                <a:latin typeface="Calibri" pitchFamily="34" charset="0"/>
              </a:rPr>
              <a:t>.010</a:t>
            </a:r>
            <a:endParaRPr lang="es-ES" sz="1600">
              <a:latin typeface="Calibri" pitchFamily="34" charset="0"/>
            </a:endParaRPr>
          </a:p>
        </p:txBody>
      </p:sp>
      <p:sp>
        <p:nvSpPr>
          <p:cNvPr id="6200" name="155 CuadroTexto"/>
          <p:cNvSpPr txBox="1">
            <a:spLocks noChangeArrowheads="1"/>
          </p:cNvSpPr>
          <p:nvPr/>
        </p:nvSpPr>
        <p:spPr bwMode="auto">
          <a:xfrm>
            <a:off x="6000750" y="1847850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.009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6201" name="156 CuadroTexto"/>
          <p:cNvSpPr txBox="1">
            <a:spLocks noChangeArrowheads="1"/>
          </p:cNvSpPr>
          <p:nvPr/>
        </p:nvSpPr>
        <p:spPr bwMode="auto">
          <a:xfrm>
            <a:off x="5715000" y="1847850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.008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61" name="60 Conector recto"/>
          <p:cNvCxnSpPr/>
          <p:nvPr/>
        </p:nvCxnSpPr>
        <p:spPr>
          <a:xfrm rot="5400000">
            <a:off x="6857206" y="2256632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 rot="5400000">
            <a:off x="7428706" y="2256632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04" name="179 CuadroTexto"/>
          <p:cNvSpPr txBox="1">
            <a:spLocks noChangeArrowheads="1"/>
          </p:cNvSpPr>
          <p:nvPr/>
        </p:nvSpPr>
        <p:spPr bwMode="auto">
          <a:xfrm>
            <a:off x="6572250" y="18383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>
                <a:solidFill>
                  <a:srgbClr val="FF0000"/>
                </a:solidFill>
                <a:latin typeface="Calibri" pitchFamily="34" charset="0"/>
              </a:rPr>
              <a:t>.011</a:t>
            </a:r>
            <a:endParaRPr lang="es-ES" sz="1200" b="1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64" name="63 Conector recto"/>
          <p:cNvCxnSpPr/>
          <p:nvPr/>
        </p:nvCxnSpPr>
        <p:spPr>
          <a:xfrm rot="5400000">
            <a:off x="6642894" y="2256632"/>
            <a:ext cx="42862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 rot="5400000">
            <a:off x="7142956" y="2256632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rot="5400000">
            <a:off x="7612062" y="2154238"/>
            <a:ext cx="633413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08" name="183 CuadroTexto"/>
          <p:cNvSpPr txBox="1">
            <a:spLocks noChangeArrowheads="1"/>
          </p:cNvSpPr>
          <p:nvPr/>
        </p:nvSpPr>
        <p:spPr bwMode="auto">
          <a:xfrm>
            <a:off x="6858000" y="18383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.012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6209" name="184 CuadroTexto"/>
          <p:cNvSpPr txBox="1">
            <a:spLocks noChangeArrowheads="1"/>
          </p:cNvSpPr>
          <p:nvPr/>
        </p:nvSpPr>
        <p:spPr bwMode="auto">
          <a:xfrm>
            <a:off x="7643813" y="1552575"/>
            <a:ext cx="571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>
                <a:latin typeface="Calibri" pitchFamily="34" charset="0"/>
              </a:rPr>
              <a:t>.015</a:t>
            </a:r>
            <a:endParaRPr lang="es-ES" sz="1600">
              <a:latin typeface="Calibri" pitchFamily="34" charset="0"/>
            </a:endParaRPr>
          </a:p>
        </p:txBody>
      </p:sp>
      <p:sp>
        <p:nvSpPr>
          <p:cNvPr id="6210" name="185 CuadroTexto"/>
          <p:cNvSpPr txBox="1">
            <a:spLocks noChangeArrowheads="1"/>
          </p:cNvSpPr>
          <p:nvPr/>
        </p:nvSpPr>
        <p:spPr bwMode="auto">
          <a:xfrm>
            <a:off x="7429500" y="18383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.014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6211" name="186 CuadroTexto"/>
          <p:cNvSpPr txBox="1">
            <a:spLocks noChangeArrowheads="1"/>
          </p:cNvSpPr>
          <p:nvPr/>
        </p:nvSpPr>
        <p:spPr bwMode="auto">
          <a:xfrm>
            <a:off x="7143750" y="18383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.013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71" name="70 Conector recto"/>
          <p:cNvCxnSpPr/>
          <p:nvPr/>
        </p:nvCxnSpPr>
        <p:spPr>
          <a:xfrm rot="5400000">
            <a:off x="8285956" y="2256632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13" name="189 CuadroTexto"/>
          <p:cNvSpPr txBox="1">
            <a:spLocks noChangeArrowheads="1"/>
          </p:cNvSpPr>
          <p:nvPr/>
        </p:nvSpPr>
        <p:spPr bwMode="auto">
          <a:xfrm>
            <a:off x="7929563" y="1838325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.016</a:t>
            </a:r>
            <a:endParaRPr lang="es-ES" sz="1200">
              <a:latin typeface="Calibri" pitchFamily="34" charset="0"/>
            </a:endParaRPr>
          </a:p>
        </p:txBody>
      </p:sp>
      <p:cxnSp>
        <p:nvCxnSpPr>
          <p:cNvPr id="74" name="73 Conector recto"/>
          <p:cNvCxnSpPr/>
          <p:nvPr/>
        </p:nvCxnSpPr>
        <p:spPr>
          <a:xfrm rot="5400000">
            <a:off x="8000206" y="2256632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15" name="193 CuadroTexto"/>
          <p:cNvSpPr txBox="1">
            <a:spLocks noChangeArrowheads="1"/>
          </p:cNvSpPr>
          <p:nvPr/>
        </p:nvSpPr>
        <p:spPr bwMode="auto">
          <a:xfrm>
            <a:off x="8286750" y="18383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latin typeface="Calibri" pitchFamily="34" charset="0"/>
              </a:rPr>
              <a:t>.017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6216" name="208 CuadroTexto"/>
          <p:cNvSpPr txBox="1">
            <a:spLocks noChangeArrowheads="1"/>
          </p:cNvSpPr>
          <p:nvPr/>
        </p:nvSpPr>
        <p:spPr bwMode="auto">
          <a:xfrm>
            <a:off x="4929188" y="1357313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latin typeface="Calibri" pitchFamily="34" charset="0"/>
              </a:rPr>
              <a:t>5</a:t>
            </a:r>
            <a:endParaRPr lang="es-ES" b="1">
              <a:latin typeface="Calibri" pitchFamily="34" charset="0"/>
            </a:endParaRPr>
          </a:p>
        </p:txBody>
      </p:sp>
      <p:sp>
        <p:nvSpPr>
          <p:cNvPr id="6217" name="214 CuadroTexto"/>
          <p:cNvSpPr txBox="1">
            <a:spLocks noChangeArrowheads="1"/>
          </p:cNvSpPr>
          <p:nvPr/>
        </p:nvSpPr>
        <p:spPr bwMode="auto">
          <a:xfrm>
            <a:off x="7715250" y="1357313"/>
            <a:ext cx="428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latin typeface="Calibri" pitchFamily="34" charset="0"/>
              </a:rPr>
              <a:t>15</a:t>
            </a:r>
            <a:endParaRPr lang="es-ES" b="1">
              <a:latin typeface="Calibri" pitchFamily="34" charset="0"/>
            </a:endParaRPr>
          </a:p>
        </p:txBody>
      </p:sp>
      <p:sp>
        <p:nvSpPr>
          <p:cNvPr id="6218" name="215 CuadroTexto"/>
          <p:cNvSpPr txBox="1">
            <a:spLocks noChangeArrowheads="1"/>
          </p:cNvSpPr>
          <p:nvPr/>
        </p:nvSpPr>
        <p:spPr bwMode="auto">
          <a:xfrm>
            <a:off x="6357938" y="1357313"/>
            <a:ext cx="428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latin typeface="Calibri" pitchFamily="34" charset="0"/>
              </a:rPr>
              <a:t>10</a:t>
            </a:r>
            <a:endParaRPr lang="es-ES" b="1">
              <a:latin typeface="Calibri" pitchFamily="34" charset="0"/>
            </a:endParaRPr>
          </a:p>
        </p:txBody>
      </p:sp>
      <p:sp>
        <p:nvSpPr>
          <p:cNvPr id="6219" name="87 CuadroTexto"/>
          <p:cNvSpPr txBox="1">
            <a:spLocks noChangeArrowheads="1"/>
          </p:cNvSpPr>
          <p:nvPr/>
        </p:nvSpPr>
        <p:spPr bwMode="auto">
          <a:xfrm>
            <a:off x="1571625" y="4110038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1ª LECTURA =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6220" name="87 CuadroTexto"/>
          <p:cNvSpPr txBox="1">
            <a:spLocks noChangeArrowheads="1"/>
          </p:cNvSpPr>
          <p:nvPr/>
        </p:nvSpPr>
        <p:spPr bwMode="auto">
          <a:xfrm>
            <a:off x="1571625" y="4824413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solidFill>
                  <a:srgbClr val="00B050"/>
                </a:solidFill>
                <a:latin typeface="Calibri" pitchFamily="34" charset="0"/>
              </a:rPr>
              <a:t>2ª LECTURA =</a:t>
            </a:r>
            <a:endParaRPr lang="es-ES" sz="40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6221" name="208 CuadroTexto"/>
          <p:cNvSpPr txBox="1">
            <a:spLocks noChangeArrowheads="1"/>
          </p:cNvSpPr>
          <p:nvPr/>
        </p:nvSpPr>
        <p:spPr bwMode="auto">
          <a:xfrm>
            <a:off x="5000625" y="3422650"/>
            <a:ext cx="28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b="1">
                <a:latin typeface="Calibri" pitchFamily="34" charset="0"/>
              </a:rPr>
              <a:t>2</a:t>
            </a:r>
            <a:endParaRPr lang="es-ES" sz="2000" b="1">
              <a:latin typeface="Calibri" pitchFamily="34" charset="0"/>
            </a:endParaRPr>
          </a:p>
        </p:txBody>
      </p:sp>
      <p:sp>
        <p:nvSpPr>
          <p:cNvPr id="6222" name="87 CuadroTexto"/>
          <p:cNvSpPr txBox="1">
            <a:spLocks noChangeArrowheads="1"/>
          </p:cNvSpPr>
          <p:nvPr/>
        </p:nvSpPr>
        <p:spPr bwMode="auto">
          <a:xfrm>
            <a:off x="4786313" y="40005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1 . 1 2 5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6223" name="87 CuadroTexto"/>
          <p:cNvSpPr txBox="1">
            <a:spLocks noChangeArrowheads="1"/>
          </p:cNvSpPr>
          <p:nvPr/>
        </p:nvSpPr>
        <p:spPr bwMode="auto">
          <a:xfrm>
            <a:off x="4786313" y="4745038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   .  0 1 1 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6224" name="87 CuadroTexto"/>
          <p:cNvSpPr txBox="1">
            <a:spLocks noChangeArrowheads="1"/>
          </p:cNvSpPr>
          <p:nvPr/>
        </p:nvSpPr>
        <p:spPr bwMode="auto">
          <a:xfrm>
            <a:off x="785813" y="5649913"/>
            <a:ext cx="3857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LECTURA TOTAL =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6225" name="87 CuadroTexto"/>
          <p:cNvSpPr txBox="1">
            <a:spLocks noChangeArrowheads="1"/>
          </p:cNvSpPr>
          <p:nvPr/>
        </p:nvSpPr>
        <p:spPr bwMode="auto">
          <a:xfrm>
            <a:off x="4572000" y="5643563"/>
            <a:ext cx="2786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 1 .  1 3 6 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106" name="105 Más"/>
          <p:cNvSpPr/>
          <p:nvPr/>
        </p:nvSpPr>
        <p:spPr>
          <a:xfrm>
            <a:off x="4429125" y="4643438"/>
            <a:ext cx="428625" cy="500062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08" name="107 Conector recto"/>
          <p:cNvCxnSpPr/>
          <p:nvPr/>
        </p:nvCxnSpPr>
        <p:spPr>
          <a:xfrm rot="10800000">
            <a:off x="4500563" y="5570538"/>
            <a:ext cx="2786062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70" name="Presentación" r:id="rId4" imgW="4571831" imgH="3428876" progId="PowerPoint.Show.8">
              <p:embed/>
            </p:oleObj>
          </a:graphicData>
        </a:graphic>
      </p:graphicFrame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4313" y="207963"/>
            <a:ext cx="73580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3200" dirty="0">
                <a:latin typeface="+mj-lt"/>
                <a:cs typeface="+mn-cs"/>
              </a:rPr>
              <a:t>Ejercicios de Calibradores Vernier de Escala</a:t>
            </a:r>
            <a:endParaRPr lang="es-ES" sz="3200" dirty="0">
              <a:latin typeface="+mj-lt"/>
              <a:cs typeface="+mn-cs"/>
            </a:endParaRPr>
          </a:p>
        </p:txBody>
      </p:sp>
      <p:pic>
        <p:nvPicPr>
          <p:cNvPr id="7172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 rot="10800000" flipH="1">
            <a:off x="571500" y="2447925"/>
            <a:ext cx="8072438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250825" y="2768600"/>
            <a:ext cx="64293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49926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76" name="65 CuadroTexto"/>
          <p:cNvSpPr txBox="1">
            <a:spLocks noChangeArrowheads="1"/>
          </p:cNvSpPr>
          <p:nvPr/>
        </p:nvSpPr>
        <p:spPr bwMode="auto">
          <a:xfrm>
            <a:off x="357188" y="3008313"/>
            <a:ext cx="2857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400" b="1">
                <a:latin typeface="Calibri" pitchFamily="34" charset="0"/>
              </a:rPr>
              <a:t>0</a:t>
            </a:r>
            <a:endParaRPr lang="es-ES" sz="4400" b="1">
              <a:latin typeface="Calibri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 rot="5400000">
            <a:off x="642144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78501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>
            <a:off x="821532" y="276939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80" name="87 CuadroTexto"/>
          <p:cNvSpPr txBox="1">
            <a:spLocks noChangeArrowheads="1"/>
          </p:cNvSpPr>
          <p:nvPr/>
        </p:nvSpPr>
        <p:spPr bwMode="auto">
          <a:xfrm>
            <a:off x="1000125" y="303847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1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 rot="5400000">
            <a:off x="107076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>
            <a:off x="1215231" y="266144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1358106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5400000">
            <a:off x="1394619" y="276939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85" name="97 CuadroTexto"/>
          <p:cNvSpPr txBox="1">
            <a:spLocks noChangeArrowheads="1"/>
          </p:cNvSpPr>
          <p:nvPr/>
        </p:nvSpPr>
        <p:spPr bwMode="auto">
          <a:xfrm>
            <a:off x="1571625" y="30194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2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2786856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5400000">
            <a:off x="2928144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rot="5400000">
            <a:off x="307101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 rot="5400000">
            <a:off x="2465388" y="2146300"/>
            <a:ext cx="642938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rot="5400000">
            <a:off x="3142456" y="2256632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rot="5400000">
            <a:off x="3713956" y="2256632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rot="5400000">
            <a:off x="2856706" y="2256632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rot="5400000">
            <a:off x="3428206" y="2256632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rot="5400000">
            <a:off x="3895725" y="2154238"/>
            <a:ext cx="633413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95" name="146 CuadroTexto"/>
          <p:cNvSpPr txBox="1">
            <a:spLocks noChangeArrowheads="1"/>
          </p:cNvSpPr>
          <p:nvPr/>
        </p:nvSpPr>
        <p:spPr bwMode="auto">
          <a:xfrm>
            <a:off x="2643188" y="1428750"/>
            <a:ext cx="249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1">
                <a:latin typeface="Calibri" pitchFamily="34" charset="0"/>
              </a:rPr>
              <a:t>0</a:t>
            </a:r>
            <a:endParaRPr lang="es-ES" sz="2400" b="1">
              <a:latin typeface="Calibri" pitchFamily="34" charset="0"/>
            </a:endParaRPr>
          </a:p>
        </p:txBody>
      </p:sp>
      <p:cxnSp>
        <p:nvCxnSpPr>
          <p:cNvPr id="51" name="50 Conector recto"/>
          <p:cNvCxnSpPr/>
          <p:nvPr/>
        </p:nvCxnSpPr>
        <p:spPr>
          <a:xfrm rot="5400000">
            <a:off x="4571206" y="2266157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rot="5400000">
            <a:off x="5144294" y="226456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rot="5400000">
            <a:off x="4285456" y="2266157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 rot="5400000">
            <a:off x="4856956" y="2264569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 rot="5400000">
            <a:off x="5327650" y="2163763"/>
            <a:ext cx="633413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 rot="5400000">
            <a:off x="5999956" y="2256632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 rot="5400000">
            <a:off x="6571456" y="2256632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 rot="5400000">
            <a:off x="5715794" y="2256632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 rot="5400000">
            <a:off x="6285706" y="2256632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rot="5400000">
            <a:off x="6754812" y="2154238"/>
            <a:ext cx="633413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 rot="5400000">
            <a:off x="7428706" y="2256632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5400000">
            <a:off x="7142956" y="2256632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08" name="208 CuadroTexto"/>
          <p:cNvSpPr txBox="1">
            <a:spLocks noChangeArrowheads="1"/>
          </p:cNvSpPr>
          <p:nvPr/>
        </p:nvSpPr>
        <p:spPr bwMode="auto">
          <a:xfrm>
            <a:off x="4071938" y="1436688"/>
            <a:ext cx="333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1">
                <a:latin typeface="Calibri" pitchFamily="34" charset="0"/>
              </a:rPr>
              <a:t>5</a:t>
            </a:r>
            <a:endParaRPr lang="es-ES" sz="2400" b="1">
              <a:latin typeface="Calibri" pitchFamily="34" charset="0"/>
            </a:endParaRPr>
          </a:p>
        </p:txBody>
      </p:sp>
      <p:sp>
        <p:nvSpPr>
          <p:cNvPr id="7209" name="214 CuadroTexto"/>
          <p:cNvSpPr txBox="1">
            <a:spLocks noChangeArrowheads="1"/>
          </p:cNvSpPr>
          <p:nvPr/>
        </p:nvSpPr>
        <p:spPr bwMode="auto">
          <a:xfrm>
            <a:off x="6858000" y="1436688"/>
            <a:ext cx="500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1">
                <a:latin typeface="Calibri" pitchFamily="34" charset="0"/>
              </a:rPr>
              <a:t>15</a:t>
            </a:r>
            <a:endParaRPr lang="es-ES" sz="2400" b="1">
              <a:latin typeface="Calibri" pitchFamily="34" charset="0"/>
            </a:endParaRPr>
          </a:p>
        </p:txBody>
      </p:sp>
      <p:sp>
        <p:nvSpPr>
          <p:cNvPr id="7210" name="215 CuadroTexto"/>
          <p:cNvSpPr txBox="1">
            <a:spLocks noChangeArrowheads="1"/>
          </p:cNvSpPr>
          <p:nvPr/>
        </p:nvSpPr>
        <p:spPr bwMode="auto">
          <a:xfrm>
            <a:off x="5429250" y="1436688"/>
            <a:ext cx="500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1">
                <a:latin typeface="Calibri" pitchFamily="34" charset="0"/>
              </a:rPr>
              <a:t>10</a:t>
            </a:r>
            <a:endParaRPr lang="es-ES" sz="2400" b="1">
              <a:latin typeface="Calibri" pitchFamily="34" charset="0"/>
            </a:endParaRPr>
          </a:p>
        </p:txBody>
      </p:sp>
      <p:sp>
        <p:nvSpPr>
          <p:cNvPr id="7211" name="87 CuadroTexto"/>
          <p:cNvSpPr txBox="1">
            <a:spLocks noChangeArrowheads="1"/>
          </p:cNvSpPr>
          <p:nvPr/>
        </p:nvSpPr>
        <p:spPr bwMode="auto">
          <a:xfrm>
            <a:off x="1571625" y="4110038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1ª LECTURA =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7212" name="87 CuadroTexto"/>
          <p:cNvSpPr txBox="1">
            <a:spLocks noChangeArrowheads="1"/>
          </p:cNvSpPr>
          <p:nvPr/>
        </p:nvSpPr>
        <p:spPr bwMode="auto">
          <a:xfrm>
            <a:off x="1571625" y="4824413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solidFill>
                  <a:srgbClr val="00B050"/>
                </a:solidFill>
                <a:latin typeface="Calibri" pitchFamily="34" charset="0"/>
              </a:rPr>
              <a:t>2ª LECTURA =</a:t>
            </a:r>
            <a:endParaRPr lang="es-ES" sz="40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7213" name="87 CuadroTexto"/>
          <p:cNvSpPr txBox="1">
            <a:spLocks noChangeArrowheads="1"/>
          </p:cNvSpPr>
          <p:nvPr/>
        </p:nvSpPr>
        <p:spPr bwMode="auto">
          <a:xfrm>
            <a:off x="4786313" y="40005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   .  3 7 5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7214" name="87 CuadroTexto"/>
          <p:cNvSpPr txBox="1">
            <a:spLocks noChangeArrowheads="1"/>
          </p:cNvSpPr>
          <p:nvPr/>
        </p:nvSpPr>
        <p:spPr bwMode="auto">
          <a:xfrm>
            <a:off x="4786313" y="4745038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   .  0 2 0 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7215" name="87 CuadroTexto"/>
          <p:cNvSpPr txBox="1">
            <a:spLocks noChangeArrowheads="1"/>
          </p:cNvSpPr>
          <p:nvPr/>
        </p:nvSpPr>
        <p:spPr bwMode="auto">
          <a:xfrm>
            <a:off x="785813" y="5649913"/>
            <a:ext cx="3857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LECTURA TOTAL =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7216" name="87 CuadroTexto"/>
          <p:cNvSpPr txBox="1">
            <a:spLocks noChangeArrowheads="1"/>
          </p:cNvSpPr>
          <p:nvPr/>
        </p:nvSpPr>
        <p:spPr bwMode="auto">
          <a:xfrm>
            <a:off x="4572000" y="5643563"/>
            <a:ext cx="2786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     .  3 9 5 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106" name="105 Más"/>
          <p:cNvSpPr/>
          <p:nvPr/>
        </p:nvSpPr>
        <p:spPr>
          <a:xfrm>
            <a:off x="4429125" y="4643438"/>
            <a:ext cx="428625" cy="500062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08" name="107 Conector recto"/>
          <p:cNvCxnSpPr/>
          <p:nvPr/>
        </p:nvCxnSpPr>
        <p:spPr>
          <a:xfrm rot="10800000">
            <a:off x="4500563" y="5570538"/>
            <a:ext cx="2786062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rot="5400000">
            <a:off x="1642269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86 Conector recto"/>
          <p:cNvCxnSpPr/>
          <p:nvPr/>
        </p:nvCxnSpPr>
        <p:spPr>
          <a:xfrm rot="5400000">
            <a:off x="1785144" y="26423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 rot="5400000">
            <a:off x="1928019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88 Conector recto"/>
          <p:cNvCxnSpPr/>
          <p:nvPr/>
        </p:nvCxnSpPr>
        <p:spPr>
          <a:xfrm rot="5400000">
            <a:off x="1964532" y="275034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23" name="87 CuadroTexto"/>
          <p:cNvSpPr txBox="1">
            <a:spLocks noChangeArrowheads="1"/>
          </p:cNvSpPr>
          <p:nvPr/>
        </p:nvSpPr>
        <p:spPr bwMode="auto">
          <a:xfrm>
            <a:off x="2143125" y="30194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3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91" name="90 Conector recto"/>
          <p:cNvCxnSpPr/>
          <p:nvPr/>
        </p:nvCxnSpPr>
        <p:spPr>
          <a:xfrm rot="5400000">
            <a:off x="2213769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 rot="5400000">
            <a:off x="2358231" y="26423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92 Conector recto"/>
          <p:cNvCxnSpPr/>
          <p:nvPr/>
        </p:nvCxnSpPr>
        <p:spPr>
          <a:xfrm rot="5400000">
            <a:off x="2501106" y="26439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 rot="5400000">
            <a:off x="2537619" y="275034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28" name="97 CuadroTexto"/>
          <p:cNvSpPr txBox="1">
            <a:spLocks noChangeArrowheads="1"/>
          </p:cNvSpPr>
          <p:nvPr/>
        </p:nvSpPr>
        <p:spPr bwMode="auto">
          <a:xfrm>
            <a:off x="2714625" y="300037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4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96" name="95 Conector recto"/>
          <p:cNvCxnSpPr/>
          <p:nvPr/>
        </p:nvCxnSpPr>
        <p:spPr>
          <a:xfrm rot="5400000">
            <a:off x="3108325" y="2768600"/>
            <a:ext cx="64293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96 Conector recto"/>
          <p:cNvCxnSpPr/>
          <p:nvPr/>
        </p:nvCxnSpPr>
        <p:spPr>
          <a:xfrm rot="5400000">
            <a:off x="335676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97 Conector recto"/>
          <p:cNvCxnSpPr/>
          <p:nvPr/>
        </p:nvCxnSpPr>
        <p:spPr>
          <a:xfrm rot="5400000">
            <a:off x="3499644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98 Conector recto"/>
          <p:cNvCxnSpPr/>
          <p:nvPr/>
        </p:nvCxnSpPr>
        <p:spPr>
          <a:xfrm rot="5400000">
            <a:off x="364251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99 Conector recto"/>
          <p:cNvCxnSpPr/>
          <p:nvPr/>
        </p:nvCxnSpPr>
        <p:spPr>
          <a:xfrm rot="5400000">
            <a:off x="3679032" y="276939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34" name="87 CuadroTexto"/>
          <p:cNvSpPr txBox="1">
            <a:spLocks noChangeArrowheads="1"/>
          </p:cNvSpPr>
          <p:nvPr/>
        </p:nvSpPr>
        <p:spPr bwMode="auto">
          <a:xfrm>
            <a:off x="3857625" y="303847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6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02" name="101 Conector recto"/>
          <p:cNvCxnSpPr/>
          <p:nvPr/>
        </p:nvCxnSpPr>
        <p:spPr>
          <a:xfrm rot="5400000">
            <a:off x="392826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102 Conector recto"/>
          <p:cNvCxnSpPr/>
          <p:nvPr/>
        </p:nvCxnSpPr>
        <p:spPr>
          <a:xfrm rot="5400000">
            <a:off x="4071144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103 Conector recto"/>
          <p:cNvCxnSpPr/>
          <p:nvPr/>
        </p:nvCxnSpPr>
        <p:spPr>
          <a:xfrm rot="5400000">
            <a:off x="4215606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104 Conector recto"/>
          <p:cNvCxnSpPr/>
          <p:nvPr/>
        </p:nvCxnSpPr>
        <p:spPr>
          <a:xfrm rot="5400000">
            <a:off x="4252119" y="276939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39" name="97 CuadroTexto"/>
          <p:cNvSpPr txBox="1">
            <a:spLocks noChangeArrowheads="1"/>
          </p:cNvSpPr>
          <p:nvPr/>
        </p:nvSpPr>
        <p:spPr bwMode="auto">
          <a:xfrm>
            <a:off x="4429125" y="30194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7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09" name="108 Conector recto"/>
          <p:cNvCxnSpPr/>
          <p:nvPr/>
        </p:nvCxnSpPr>
        <p:spPr>
          <a:xfrm rot="5400000">
            <a:off x="5644356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109 Conector recto"/>
          <p:cNvCxnSpPr/>
          <p:nvPr/>
        </p:nvCxnSpPr>
        <p:spPr>
          <a:xfrm rot="5400000">
            <a:off x="5785644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rot="5400000">
            <a:off x="592851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111 Conector recto"/>
          <p:cNvCxnSpPr/>
          <p:nvPr/>
        </p:nvCxnSpPr>
        <p:spPr>
          <a:xfrm rot="5400000">
            <a:off x="4499769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112 Conector recto"/>
          <p:cNvCxnSpPr/>
          <p:nvPr/>
        </p:nvCxnSpPr>
        <p:spPr>
          <a:xfrm rot="5400000">
            <a:off x="4642644" y="26423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 rot="5400000">
            <a:off x="4785519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114 Conector recto"/>
          <p:cNvCxnSpPr/>
          <p:nvPr/>
        </p:nvCxnSpPr>
        <p:spPr>
          <a:xfrm rot="5400000">
            <a:off x="4822032" y="275034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47" name="87 CuadroTexto"/>
          <p:cNvSpPr txBox="1">
            <a:spLocks noChangeArrowheads="1"/>
          </p:cNvSpPr>
          <p:nvPr/>
        </p:nvSpPr>
        <p:spPr bwMode="auto">
          <a:xfrm>
            <a:off x="5000625" y="301942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8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17" name="116 Conector recto"/>
          <p:cNvCxnSpPr/>
          <p:nvPr/>
        </p:nvCxnSpPr>
        <p:spPr>
          <a:xfrm rot="5400000">
            <a:off x="5071269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117 Conector recto"/>
          <p:cNvCxnSpPr/>
          <p:nvPr/>
        </p:nvCxnSpPr>
        <p:spPr>
          <a:xfrm rot="5400000">
            <a:off x="5215731" y="26423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118 Conector recto"/>
          <p:cNvCxnSpPr/>
          <p:nvPr/>
        </p:nvCxnSpPr>
        <p:spPr>
          <a:xfrm rot="5400000">
            <a:off x="5358606" y="26439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119 Conector recto"/>
          <p:cNvCxnSpPr/>
          <p:nvPr/>
        </p:nvCxnSpPr>
        <p:spPr>
          <a:xfrm rot="5400000">
            <a:off x="5395119" y="275034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52" name="97 CuadroTexto"/>
          <p:cNvSpPr txBox="1">
            <a:spLocks noChangeArrowheads="1"/>
          </p:cNvSpPr>
          <p:nvPr/>
        </p:nvSpPr>
        <p:spPr bwMode="auto">
          <a:xfrm>
            <a:off x="5572125" y="300037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9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22" name="121 Conector recto"/>
          <p:cNvCxnSpPr/>
          <p:nvPr/>
        </p:nvCxnSpPr>
        <p:spPr>
          <a:xfrm rot="5400000">
            <a:off x="5965825" y="2768600"/>
            <a:ext cx="64293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122 Conector recto"/>
          <p:cNvCxnSpPr/>
          <p:nvPr/>
        </p:nvCxnSpPr>
        <p:spPr>
          <a:xfrm rot="5400000">
            <a:off x="621426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55" name="65 CuadroTexto"/>
          <p:cNvSpPr txBox="1">
            <a:spLocks noChangeArrowheads="1"/>
          </p:cNvSpPr>
          <p:nvPr/>
        </p:nvSpPr>
        <p:spPr bwMode="auto">
          <a:xfrm>
            <a:off x="6072188" y="3008313"/>
            <a:ext cx="2857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400" b="1">
                <a:latin typeface="Calibri" pitchFamily="34" charset="0"/>
              </a:rPr>
              <a:t>1</a:t>
            </a:r>
            <a:endParaRPr lang="es-ES" sz="4400" b="1">
              <a:latin typeface="Calibri" pitchFamily="34" charset="0"/>
            </a:endParaRPr>
          </a:p>
        </p:txBody>
      </p:sp>
      <p:cxnSp>
        <p:nvCxnSpPr>
          <p:cNvPr id="125" name="124 Conector recto"/>
          <p:cNvCxnSpPr/>
          <p:nvPr/>
        </p:nvCxnSpPr>
        <p:spPr>
          <a:xfrm rot="5400000">
            <a:off x="6357144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 rot="5400000">
            <a:off x="650001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126 Conector recto"/>
          <p:cNvCxnSpPr/>
          <p:nvPr/>
        </p:nvCxnSpPr>
        <p:spPr>
          <a:xfrm rot="5400000">
            <a:off x="6536532" y="276939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59" name="87 CuadroTexto"/>
          <p:cNvSpPr txBox="1">
            <a:spLocks noChangeArrowheads="1"/>
          </p:cNvSpPr>
          <p:nvPr/>
        </p:nvSpPr>
        <p:spPr bwMode="auto">
          <a:xfrm>
            <a:off x="6715125" y="303847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1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29" name="128 Conector recto"/>
          <p:cNvCxnSpPr/>
          <p:nvPr/>
        </p:nvCxnSpPr>
        <p:spPr>
          <a:xfrm rot="5400000">
            <a:off x="678576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129 Conector recto"/>
          <p:cNvCxnSpPr/>
          <p:nvPr/>
        </p:nvCxnSpPr>
        <p:spPr>
          <a:xfrm rot="5400000">
            <a:off x="6930231" y="266144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130 Conector recto"/>
          <p:cNvCxnSpPr/>
          <p:nvPr/>
        </p:nvCxnSpPr>
        <p:spPr>
          <a:xfrm rot="5400000">
            <a:off x="7073106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131 Conector recto"/>
          <p:cNvCxnSpPr/>
          <p:nvPr/>
        </p:nvCxnSpPr>
        <p:spPr>
          <a:xfrm rot="5400000">
            <a:off x="7109619" y="276939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64" name="97 CuadroTexto"/>
          <p:cNvSpPr txBox="1">
            <a:spLocks noChangeArrowheads="1"/>
          </p:cNvSpPr>
          <p:nvPr/>
        </p:nvSpPr>
        <p:spPr bwMode="auto">
          <a:xfrm>
            <a:off x="7286625" y="30194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2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38" name="137 Conector recto"/>
          <p:cNvCxnSpPr/>
          <p:nvPr/>
        </p:nvCxnSpPr>
        <p:spPr>
          <a:xfrm rot="5400000">
            <a:off x="7357269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138 Conector recto"/>
          <p:cNvCxnSpPr/>
          <p:nvPr/>
        </p:nvCxnSpPr>
        <p:spPr>
          <a:xfrm rot="5400000">
            <a:off x="7500144" y="26423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139 Conector recto"/>
          <p:cNvCxnSpPr/>
          <p:nvPr/>
        </p:nvCxnSpPr>
        <p:spPr>
          <a:xfrm rot="5400000">
            <a:off x="7643019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140 Conector recto"/>
          <p:cNvCxnSpPr/>
          <p:nvPr/>
        </p:nvCxnSpPr>
        <p:spPr>
          <a:xfrm rot="5400000">
            <a:off x="7679532" y="275034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69" name="87 CuadroTexto"/>
          <p:cNvSpPr txBox="1">
            <a:spLocks noChangeArrowheads="1"/>
          </p:cNvSpPr>
          <p:nvPr/>
        </p:nvSpPr>
        <p:spPr bwMode="auto">
          <a:xfrm>
            <a:off x="7858125" y="3019425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3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43" name="142 Conector recto"/>
          <p:cNvCxnSpPr/>
          <p:nvPr/>
        </p:nvCxnSpPr>
        <p:spPr>
          <a:xfrm rot="5400000">
            <a:off x="7928769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143 Conector recto"/>
          <p:cNvCxnSpPr/>
          <p:nvPr/>
        </p:nvCxnSpPr>
        <p:spPr>
          <a:xfrm rot="5400000">
            <a:off x="8073231" y="26423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5" name="144 Conector recto"/>
          <p:cNvCxnSpPr/>
          <p:nvPr/>
        </p:nvCxnSpPr>
        <p:spPr>
          <a:xfrm rot="5400000">
            <a:off x="8216106" y="2643982"/>
            <a:ext cx="42862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145 Conector recto"/>
          <p:cNvCxnSpPr/>
          <p:nvPr/>
        </p:nvCxnSpPr>
        <p:spPr>
          <a:xfrm rot="5400000">
            <a:off x="8252619" y="275034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74" name="97 CuadroTexto"/>
          <p:cNvSpPr txBox="1">
            <a:spLocks noChangeArrowheads="1"/>
          </p:cNvSpPr>
          <p:nvPr/>
        </p:nvSpPr>
        <p:spPr bwMode="auto">
          <a:xfrm>
            <a:off x="8429625" y="300037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4</a:t>
            </a:r>
            <a:endParaRPr lang="es-ES" sz="2400">
              <a:latin typeface="Calibri" pitchFamily="34" charset="0"/>
            </a:endParaRPr>
          </a:p>
        </p:txBody>
      </p:sp>
      <p:sp>
        <p:nvSpPr>
          <p:cNvPr id="7275" name="97 CuadroTexto"/>
          <p:cNvSpPr txBox="1">
            <a:spLocks noChangeArrowheads="1"/>
          </p:cNvSpPr>
          <p:nvPr/>
        </p:nvSpPr>
        <p:spPr bwMode="auto">
          <a:xfrm>
            <a:off x="3214688" y="300037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5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73" name="172 Conector recto"/>
          <p:cNvCxnSpPr/>
          <p:nvPr/>
        </p:nvCxnSpPr>
        <p:spPr>
          <a:xfrm rot="5400000">
            <a:off x="7716044" y="2285207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174 Conector recto"/>
          <p:cNvCxnSpPr/>
          <p:nvPr/>
        </p:nvCxnSpPr>
        <p:spPr>
          <a:xfrm rot="5400000">
            <a:off x="8001794" y="2285207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175 Conector recto"/>
          <p:cNvCxnSpPr/>
          <p:nvPr/>
        </p:nvCxnSpPr>
        <p:spPr>
          <a:xfrm rot="5400000">
            <a:off x="8113712" y="2173288"/>
            <a:ext cx="63341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79" name="214 CuadroTexto"/>
          <p:cNvSpPr txBox="1">
            <a:spLocks noChangeArrowheads="1"/>
          </p:cNvSpPr>
          <p:nvPr/>
        </p:nvSpPr>
        <p:spPr bwMode="auto">
          <a:xfrm>
            <a:off x="8215313" y="1447800"/>
            <a:ext cx="500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1">
                <a:latin typeface="Calibri" pitchFamily="34" charset="0"/>
              </a:rPr>
              <a:t>20</a:t>
            </a:r>
            <a:endParaRPr lang="es-ES" sz="2400" b="1">
              <a:latin typeface="Calibri" pitchFamily="34" charset="0"/>
            </a:endParaRPr>
          </a:p>
        </p:txBody>
      </p:sp>
      <p:sp>
        <p:nvSpPr>
          <p:cNvPr id="178" name="177 Elipse"/>
          <p:cNvSpPr/>
          <p:nvPr/>
        </p:nvSpPr>
        <p:spPr>
          <a:xfrm>
            <a:off x="71438" y="1428750"/>
            <a:ext cx="712787" cy="714375"/>
          </a:xfrm>
          <a:prstGeom prst="ellipse">
            <a:avLst/>
          </a:prstGeom>
          <a:solidFill>
            <a:srgbClr val="1008A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3200" b="1" dirty="0">
                <a:solidFill>
                  <a:schemeClr val="bg1"/>
                </a:solidFill>
              </a:rPr>
              <a:t>1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79" name="178 Rectángulo"/>
          <p:cNvSpPr/>
          <p:nvPr/>
        </p:nvSpPr>
        <p:spPr>
          <a:xfrm>
            <a:off x="4429125" y="4143375"/>
            <a:ext cx="3071813" cy="2214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194" name="Presentación" r:id="rId4" imgW="4571831" imgH="3428876" progId="PowerPoint.Show.8">
              <p:embed/>
            </p:oleObj>
          </a:graphicData>
        </a:graphic>
      </p:graphicFrame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4313" y="207963"/>
            <a:ext cx="73580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3200" dirty="0">
                <a:latin typeface="+mj-lt"/>
                <a:cs typeface="+mn-cs"/>
              </a:rPr>
              <a:t>Ejercicios de Calibradores Vernier de Escala</a:t>
            </a:r>
            <a:endParaRPr lang="es-ES" sz="3200" dirty="0">
              <a:latin typeface="+mj-lt"/>
              <a:cs typeface="+mn-cs"/>
            </a:endParaRPr>
          </a:p>
        </p:txBody>
      </p:sp>
      <p:pic>
        <p:nvPicPr>
          <p:cNvPr id="8196" name="Picture 6" descr="logo_CENALTEC_2tintas_pantalla_CMY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42875"/>
            <a:ext cx="1333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 rot="10800000" flipH="1">
            <a:off x="571500" y="2447925"/>
            <a:ext cx="8072438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250825" y="2768600"/>
            <a:ext cx="64293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49926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00" name="65 CuadroTexto"/>
          <p:cNvSpPr txBox="1">
            <a:spLocks noChangeArrowheads="1"/>
          </p:cNvSpPr>
          <p:nvPr/>
        </p:nvSpPr>
        <p:spPr bwMode="auto">
          <a:xfrm>
            <a:off x="357188" y="3008313"/>
            <a:ext cx="2857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400" b="1">
                <a:latin typeface="Calibri" pitchFamily="34" charset="0"/>
              </a:rPr>
              <a:t>4</a:t>
            </a:r>
            <a:endParaRPr lang="es-ES" sz="4400" b="1">
              <a:latin typeface="Calibri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 rot="5400000">
            <a:off x="642144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78501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>
            <a:off x="821532" y="276939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04" name="87 CuadroTexto"/>
          <p:cNvSpPr txBox="1">
            <a:spLocks noChangeArrowheads="1"/>
          </p:cNvSpPr>
          <p:nvPr/>
        </p:nvSpPr>
        <p:spPr bwMode="auto">
          <a:xfrm>
            <a:off x="1000125" y="303847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1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 rot="5400000">
            <a:off x="107076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>
            <a:off x="1215231" y="266144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1358106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5400000">
            <a:off x="1394619" y="276939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09" name="97 CuadroTexto"/>
          <p:cNvSpPr txBox="1">
            <a:spLocks noChangeArrowheads="1"/>
          </p:cNvSpPr>
          <p:nvPr/>
        </p:nvSpPr>
        <p:spPr bwMode="auto">
          <a:xfrm>
            <a:off x="1571625" y="30194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2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2786856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5400000">
            <a:off x="2928144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rot="5400000">
            <a:off x="307101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 rot="5400000">
            <a:off x="4606925" y="2146300"/>
            <a:ext cx="642938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rot="5400000">
            <a:off x="5283994" y="2256632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rot="5400000">
            <a:off x="5855494" y="2256632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rot="5400000">
            <a:off x="4998244" y="2256632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rot="5400000">
            <a:off x="5569744" y="2256632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rot="5400000">
            <a:off x="6037262" y="2154238"/>
            <a:ext cx="633413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19" name="146 CuadroTexto"/>
          <p:cNvSpPr txBox="1">
            <a:spLocks noChangeArrowheads="1"/>
          </p:cNvSpPr>
          <p:nvPr/>
        </p:nvSpPr>
        <p:spPr bwMode="auto">
          <a:xfrm>
            <a:off x="4784725" y="1428750"/>
            <a:ext cx="249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1">
                <a:solidFill>
                  <a:srgbClr val="00B050"/>
                </a:solidFill>
                <a:latin typeface="Calibri" pitchFamily="34" charset="0"/>
              </a:rPr>
              <a:t>0</a:t>
            </a:r>
            <a:endParaRPr lang="es-ES" sz="2400" b="1">
              <a:solidFill>
                <a:srgbClr val="00B050"/>
              </a:solidFill>
              <a:latin typeface="Calibri" pitchFamily="34" charset="0"/>
            </a:endParaRPr>
          </a:p>
        </p:txBody>
      </p:sp>
      <p:cxnSp>
        <p:nvCxnSpPr>
          <p:cNvPr id="51" name="50 Conector recto"/>
          <p:cNvCxnSpPr/>
          <p:nvPr/>
        </p:nvCxnSpPr>
        <p:spPr>
          <a:xfrm rot="5400000">
            <a:off x="6712744" y="2266157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rot="5400000">
            <a:off x="7357269" y="2264569"/>
            <a:ext cx="42862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rot="5400000">
            <a:off x="6426994" y="2266157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 rot="5400000">
            <a:off x="7001669" y="2264569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 rot="5400000">
            <a:off x="7469187" y="2163763"/>
            <a:ext cx="633413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 rot="5400000">
            <a:off x="8141494" y="2256632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 rot="5400000">
            <a:off x="7857331" y="2256632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 rot="5400000">
            <a:off x="8427244" y="2256632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28" name="208 CuadroTexto"/>
          <p:cNvSpPr txBox="1">
            <a:spLocks noChangeArrowheads="1"/>
          </p:cNvSpPr>
          <p:nvPr/>
        </p:nvSpPr>
        <p:spPr bwMode="auto">
          <a:xfrm>
            <a:off x="6213475" y="1436688"/>
            <a:ext cx="333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1">
                <a:solidFill>
                  <a:srgbClr val="00B050"/>
                </a:solidFill>
                <a:latin typeface="Calibri" pitchFamily="34" charset="0"/>
              </a:rPr>
              <a:t>5</a:t>
            </a:r>
            <a:endParaRPr lang="es-ES" sz="24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8229" name="215 CuadroTexto"/>
          <p:cNvSpPr txBox="1">
            <a:spLocks noChangeArrowheads="1"/>
          </p:cNvSpPr>
          <p:nvPr/>
        </p:nvSpPr>
        <p:spPr bwMode="auto">
          <a:xfrm>
            <a:off x="7570788" y="1436688"/>
            <a:ext cx="500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1">
                <a:solidFill>
                  <a:srgbClr val="00B050"/>
                </a:solidFill>
                <a:latin typeface="Calibri" pitchFamily="34" charset="0"/>
              </a:rPr>
              <a:t>10</a:t>
            </a:r>
            <a:endParaRPr lang="es-ES" sz="24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8230" name="87 CuadroTexto"/>
          <p:cNvSpPr txBox="1">
            <a:spLocks noChangeArrowheads="1"/>
          </p:cNvSpPr>
          <p:nvPr/>
        </p:nvSpPr>
        <p:spPr bwMode="auto">
          <a:xfrm>
            <a:off x="1571625" y="4110038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1ª LECTURA =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8231" name="87 CuadroTexto"/>
          <p:cNvSpPr txBox="1">
            <a:spLocks noChangeArrowheads="1"/>
          </p:cNvSpPr>
          <p:nvPr/>
        </p:nvSpPr>
        <p:spPr bwMode="auto">
          <a:xfrm>
            <a:off x="1571625" y="4824413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solidFill>
                  <a:srgbClr val="00B050"/>
                </a:solidFill>
                <a:latin typeface="Calibri" pitchFamily="34" charset="0"/>
              </a:rPr>
              <a:t>2ª LECTURA =</a:t>
            </a:r>
            <a:endParaRPr lang="es-ES" sz="40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8232" name="87 CuadroTexto"/>
          <p:cNvSpPr txBox="1">
            <a:spLocks noChangeArrowheads="1"/>
          </p:cNvSpPr>
          <p:nvPr/>
        </p:nvSpPr>
        <p:spPr bwMode="auto">
          <a:xfrm>
            <a:off x="4786313" y="40005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4 .  7 5 0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8233" name="87 CuadroTexto"/>
          <p:cNvSpPr txBox="1">
            <a:spLocks noChangeArrowheads="1"/>
          </p:cNvSpPr>
          <p:nvPr/>
        </p:nvSpPr>
        <p:spPr bwMode="auto">
          <a:xfrm>
            <a:off x="4786313" y="4745038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   .  0 0 9 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8234" name="87 CuadroTexto"/>
          <p:cNvSpPr txBox="1">
            <a:spLocks noChangeArrowheads="1"/>
          </p:cNvSpPr>
          <p:nvPr/>
        </p:nvSpPr>
        <p:spPr bwMode="auto">
          <a:xfrm>
            <a:off x="785813" y="5649913"/>
            <a:ext cx="3857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Calibri" pitchFamily="34" charset="0"/>
              </a:rPr>
              <a:t>LECTURA TOTAL =</a:t>
            </a:r>
            <a:endParaRPr lang="es-ES" sz="4000">
              <a:latin typeface="Calibri" pitchFamily="34" charset="0"/>
            </a:endParaRPr>
          </a:p>
        </p:txBody>
      </p:sp>
      <p:sp>
        <p:nvSpPr>
          <p:cNvPr id="8235" name="87 CuadroTexto"/>
          <p:cNvSpPr txBox="1">
            <a:spLocks noChangeArrowheads="1"/>
          </p:cNvSpPr>
          <p:nvPr/>
        </p:nvSpPr>
        <p:spPr bwMode="auto">
          <a:xfrm>
            <a:off x="4572000" y="5643563"/>
            <a:ext cx="2786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 4 .  7 5 9 </a:t>
            </a:r>
            <a:endParaRPr lang="es-ES" sz="4800">
              <a:latin typeface="Calibri" pitchFamily="34" charset="0"/>
            </a:endParaRPr>
          </a:p>
        </p:txBody>
      </p:sp>
      <p:sp>
        <p:nvSpPr>
          <p:cNvPr id="106" name="105 Más"/>
          <p:cNvSpPr/>
          <p:nvPr/>
        </p:nvSpPr>
        <p:spPr>
          <a:xfrm>
            <a:off x="4429125" y="4643438"/>
            <a:ext cx="428625" cy="500062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08" name="107 Conector recto"/>
          <p:cNvCxnSpPr/>
          <p:nvPr/>
        </p:nvCxnSpPr>
        <p:spPr>
          <a:xfrm rot="10800000">
            <a:off x="4500563" y="5570538"/>
            <a:ext cx="2786062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rot="5400000">
            <a:off x="1642269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86 Conector recto"/>
          <p:cNvCxnSpPr/>
          <p:nvPr/>
        </p:nvCxnSpPr>
        <p:spPr>
          <a:xfrm rot="5400000">
            <a:off x="1785144" y="26423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 rot="5400000">
            <a:off x="1928019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88 Conector recto"/>
          <p:cNvCxnSpPr/>
          <p:nvPr/>
        </p:nvCxnSpPr>
        <p:spPr>
          <a:xfrm rot="5400000">
            <a:off x="1964532" y="275034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42" name="87 CuadroTexto"/>
          <p:cNvSpPr txBox="1">
            <a:spLocks noChangeArrowheads="1"/>
          </p:cNvSpPr>
          <p:nvPr/>
        </p:nvSpPr>
        <p:spPr bwMode="auto">
          <a:xfrm>
            <a:off x="2143125" y="30194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3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91" name="90 Conector recto"/>
          <p:cNvCxnSpPr/>
          <p:nvPr/>
        </p:nvCxnSpPr>
        <p:spPr>
          <a:xfrm rot="5400000">
            <a:off x="2213769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 rot="5400000">
            <a:off x="2358231" y="26423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92 Conector recto"/>
          <p:cNvCxnSpPr/>
          <p:nvPr/>
        </p:nvCxnSpPr>
        <p:spPr>
          <a:xfrm rot="5400000">
            <a:off x="2501106" y="26439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 rot="5400000">
            <a:off x="2537619" y="275034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47" name="97 CuadroTexto"/>
          <p:cNvSpPr txBox="1">
            <a:spLocks noChangeArrowheads="1"/>
          </p:cNvSpPr>
          <p:nvPr/>
        </p:nvSpPr>
        <p:spPr bwMode="auto">
          <a:xfrm>
            <a:off x="2714625" y="300037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4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96" name="95 Conector recto"/>
          <p:cNvCxnSpPr/>
          <p:nvPr/>
        </p:nvCxnSpPr>
        <p:spPr>
          <a:xfrm rot="5400000">
            <a:off x="3108325" y="2768600"/>
            <a:ext cx="64293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96 Conector recto"/>
          <p:cNvCxnSpPr/>
          <p:nvPr/>
        </p:nvCxnSpPr>
        <p:spPr>
          <a:xfrm rot="5400000">
            <a:off x="335676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97 Conector recto"/>
          <p:cNvCxnSpPr/>
          <p:nvPr/>
        </p:nvCxnSpPr>
        <p:spPr>
          <a:xfrm rot="5400000">
            <a:off x="3499644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98 Conector recto"/>
          <p:cNvCxnSpPr/>
          <p:nvPr/>
        </p:nvCxnSpPr>
        <p:spPr>
          <a:xfrm rot="5400000">
            <a:off x="364251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99 Conector recto"/>
          <p:cNvCxnSpPr/>
          <p:nvPr/>
        </p:nvCxnSpPr>
        <p:spPr>
          <a:xfrm rot="5400000">
            <a:off x="3679032" y="276939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53" name="87 CuadroTexto"/>
          <p:cNvSpPr txBox="1">
            <a:spLocks noChangeArrowheads="1"/>
          </p:cNvSpPr>
          <p:nvPr/>
        </p:nvSpPr>
        <p:spPr bwMode="auto">
          <a:xfrm>
            <a:off x="3857625" y="303847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6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02" name="101 Conector recto"/>
          <p:cNvCxnSpPr/>
          <p:nvPr/>
        </p:nvCxnSpPr>
        <p:spPr>
          <a:xfrm rot="5400000">
            <a:off x="392826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102 Conector recto"/>
          <p:cNvCxnSpPr/>
          <p:nvPr/>
        </p:nvCxnSpPr>
        <p:spPr>
          <a:xfrm rot="5400000">
            <a:off x="4071144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103 Conector recto"/>
          <p:cNvCxnSpPr/>
          <p:nvPr/>
        </p:nvCxnSpPr>
        <p:spPr>
          <a:xfrm rot="5400000">
            <a:off x="4215606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104 Conector recto"/>
          <p:cNvCxnSpPr/>
          <p:nvPr/>
        </p:nvCxnSpPr>
        <p:spPr>
          <a:xfrm rot="5400000">
            <a:off x="4252119" y="276939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58" name="97 CuadroTexto"/>
          <p:cNvSpPr txBox="1">
            <a:spLocks noChangeArrowheads="1"/>
          </p:cNvSpPr>
          <p:nvPr/>
        </p:nvSpPr>
        <p:spPr bwMode="auto">
          <a:xfrm>
            <a:off x="4429125" y="30194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7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09" name="108 Conector recto"/>
          <p:cNvCxnSpPr/>
          <p:nvPr/>
        </p:nvCxnSpPr>
        <p:spPr>
          <a:xfrm rot="5400000">
            <a:off x="5644356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109 Conector recto"/>
          <p:cNvCxnSpPr/>
          <p:nvPr/>
        </p:nvCxnSpPr>
        <p:spPr>
          <a:xfrm rot="5400000">
            <a:off x="5785644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rot="5400000">
            <a:off x="592851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111 Conector recto"/>
          <p:cNvCxnSpPr/>
          <p:nvPr/>
        </p:nvCxnSpPr>
        <p:spPr>
          <a:xfrm rot="5400000">
            <a:off x="4499769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112 Conector recto"/>
          <p:cNvCxnSpPr/>
          <p:nvPr/>
        </p:nvCxnSpPr>
        <p:spPr>
          <a:xfrm rot="5400000">
            <a:off x="4642644" y="26423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 rot="5400000">
            <a:off x="4785519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114 Conector recto"/>
          <p:cNvCxnSpPr/>
          <p:nvPr/>
        </p:nvCxnSpPr>
        <p:spPr>
          <a:xfrm rot="5400000">
            <a:off x="4822032" y="275034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66" name="87 CuadroTexto"/>
          <p:cNvSpPr txBox="1">
            <a:spLocks noChangeArrowheads="1"/>
          </p:cNvSpPr>
          <p:nvPr/>
        </p:nvSpPr>
        <p:spPr bwMode="auto">
          <a:xfrm>
            <a:off x="5000625" y="301942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8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17" name="116 Conector recto"/>
          <p:cNvCxnSpPr/>
          <p:nvPr/>
        </p:nvCxnSpPr>
        <p:spPr>
          <a:xfrm rot="5400000">
            <a:off x="5071269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117 Conector recto"/>
          <p:cNvCxnSpPr/>
          <p:nvPr/>
        </p:nvCxnSpPr>
        <p:spPr>
          <a:xfrm rot="5400000">
            <a:off x="5215731" y="26423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118 Conector recto"/>
          <p:cNvCxnSpPr/>
          <p:nvPr/>
        </p:nvCxnSpPr>
        <p:spPr>
          <a:xfrm rot="5400000">
            <a:off x="5358606" y="26439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119 Conector recto"/>
          <p:cNvCxnSpPr/>
          <p:nvPr/>
        </p:nvCxnSpPr>
        <p:spPr>
          <a:xfrm rot="5400000">
            <a:off x="5395119" y="275034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71" name="97 CuadroTexto"/>
          <p:cNvSpPr txBox="1">
            <a:spLocks noChangeArrowheads="1"/>
          </p:cNvSpPr>
          <p:nvPr/>
        </p:nvSpPr>
        <p:spPr bwMode="auto">
          <a:xfrm>
            <a:off x="5572125" y="300037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9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22" name="121 Conector recto"/>
          <p:cNvCxnSpPr/>
          <p:nvPr/>
        </p:nvCxnSpPr>
        <p:spPr>
          <a:xfrm rot="5400000">
            <a:off x="5965825" y="2768600"/>
            <a:ext cx="64293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122 Conector recto"/>
          <p:cNvCxnSpPr/>
          <p:nvPr/>
        </p:nvCxnSpPr>
        <p:spPr>
          <a:xfrm rot="5400000">
            <a:off x="621426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74" name="65 CuadroTexto"/>
          <p:cNvSpPr txBox="1">
            <a:spLocks noChangeArrowheads="1"/>
          </p:cNvSpPr>
          <p:nvPr/>
        </p:nvSpPr>
        <p:spPr bwMode="auto">
          <a:xfrm>
            <a:off x="6072188" y="3008313"/>
            <a:ext cx="2857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400" b="1">
                <a:latin typeface="Calibri" pitchFamily="34" charset="0"/>
              </a:rPr>
              <a:t>5</a:t>
            </a:r>
            <a:endParaRPr lang="es-ES" sz="4400" b="1">
              <a:latin typeface="Calibri" pitchFamily="34" charset="0"/>
            </a:endParaRPr>
          </a:p>
        </p:txBody>
      </p:sp>
      <p:cxnSp>
        <p:nvCxnSpPr>
          <p:cNvPr id="125" name="124 Conector recto"/>
          <p:cNvCxnSpPr/>
          <p:nvPr/>
        </p:nvCxnSpPr>
        <p:spPr>
          <a:xfrm rot="5400000">
            <a:off x="6357144" y="266144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 rot="5400000">
            <a:off x="650001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126 Conector recto"/>
          <p:cNvCxnSpPr/>
          <p:nvPr/>
        </p:nvCxnSpPr>
        <p:spPr>
          <a:xfrm rot="5400000">
            <a:off x="6536532" y="276939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78" name="87 CuadroTexto"/>
          <p:cNvSpPr txBox="1">
            <a:spLocks noChangeArrowheads="1"/>
          </p:cNvSpPr>
          <p:nvPr/>
        </p:nvSpPr>
        <p:spPr bwMode="auto">
          <a:xfrm>
            <a:off x="6715125" y="303847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1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29" name="128 Conector recto"/>
          <p:cNvCxnSpPr/>
          <p:nvPr/>
        </p:nvCxnSpPr>
        <p:spPr>
          <a:xfrm rot="5400000">
            <a:off x="6785769" y="266303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129 Conector recto"/>
          <p:cNvCxnSpPr/>
          <p:nvPr/>
        </p:nvCxnSpPr>
        <p:spPr>
          <a:xfrm rot="5400000">
            <a:off x="6930231" y="266144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130 Conector recto"/>
          <p:cNvCxnSpPr/>
          <p:nvPr/>
        </p:nvCxnSpPr>
        <p:spPr>
          <a:xfrm rot="5400000">
            <a:off x="7073106" y="266303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131 Conector recto"/>
          <p:cNvCxnSpPr/>
          <p:nvPr/>
        </p:nvCxnSpPr>
        <p:spPr>
          <a:xfrm rot="5400000">
            <a:off x="7109619" y="276939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83" name="97 CuadroTexto"/>
          <p:cNvSpPr txBox="1">
            <a:spLocks noChangeArrowheads="1"/>
          </p:cNvSpPr>
          <p:nvPr/>
        </p:nvSpPr>
        <p:spPr bwMode="auto">
          <a:xfrm>
            <a:off x="7286625" y="30194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2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38" name="137 Conector recto"/>
          <p:cNvCxnSpPr/>
          <p:nvPr/>
        </p:nvCxnSpPr>
        <p:spPr>
          <a:xfrm rot="5400000">
            <a:off x="7357269" y="2643982"/>
            <a:ext cx="42862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138 Conector recto"/>
          <p:cNvCxnSpPr/>
          <p:nvPr/>
        </p:nvCxnSpPr>
        <p:spPr>
          <a:xfrm rot="5400000">
            <a:off x="7500144" y="2642394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139 Conector recto"/>
          <p:cNvCxnSpPr/>
          <p:nvPr/>
        </p:nvCxnSpPr>
        <p:spPr>
          <a:xfrm rot="5400000">
            <a:off x="7643019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140 Conector recto"/>
          <p:cNvCxnSpPr/>
          <p:nvPr/>
        </p:nvCxnSpPr>
        <p:spPr>
          <a:xfrm rot="5400000">
            <a:off x="7679532" y="2750344"/>
            <a:ext cx="6413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88" name="87 CuadroTexto"/>
          <p:cNvSpPr txBox="1">
            <a:spLocks noChangeArrowheads="1"/>
          </p:cNvSpPr>
          <p:nvPr/>
        </p:nvSpPr>
        <p:spPr bwMode="auto">
          <a:xfrm>
            <a:off x="7858125" y="3019425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3</a:t>
            </a:r>
            <a:endParaRPr lang="es-ES" sz="2400">
              <a:latin typeface="Calibri" pitchFamily="34" charset="0"/>
            </a:endParaRPr>
          </a:p>
        </p:txBody>
      </p:sp>
      <p:cxnSp>
        <p:nvCxnSpPr>
          <p:cNvPr id="143" name="142 Conector recto"/>
          <p:cNvCxnSpPr/>
          <p:nvPr/>
        </p:nvCxnSpPr>
        <p:spPr>
          <a:xfrm rot="5400000">
            <a:off x="7928769" y="2643982"/>
            <a:ext cx="4286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143 Conector recto"/>
          <p:cNvCxnSpPr/>
          <p:nvPr/>
        </p:nvCxnSpPr>
        <p:spPr>
          <a:xfrm rot="5400000">
            <a:off x="8073231" y="2642394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5" name="144 Conector recto"/>
          <p:cNvCxnSpPr/>
          <p:nvPr/>
        </p:nvCxnSpPr>
        <p:spPr>
          <a:xfrm rot="5400000">
            <a:off x="8216106" y="2643982"/>
            <a:ext cx="4286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145 Conector recto"/>
          <p:cNvCxnSpPr/>
          <p:nvPr/>
        </p:nvCxnSpPr>
        <p:spPr>
          <a:xfrm rot="5400000">
            <a:off x="8252619" y="2750344"/>
            <a:ext cx="64135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93" name="97 CuadroTexto"/>
          <p:cNvSpPr txBox="1">
            <a:spLocks noChangeArrowheads="1"/>
          </p:cNvSpPr>
          <p:nvPr/>
        </p:nvSpPr>
        <p:spPr bwMode="auto">
          <a:xfrm>
            <a:off x="8429625" y="300037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4</a:t>
            </a:r>
            <a:endParaRPr lang="es-ES" sz="2400">
              <a:latin typeface="Calibri" pitchFamily="34" charset="0"/>
            </a:endParaRPr>
          </a:p>
        </p:txBody>
      </p:sp>
      <p:sp>
        <p:nvSpPr>
          <p:cNvPr id="8294" name="97 CuadroTexto"/>
          <p:cNvSpPr txBox="1">
            <a:spLocks noChangeArrowheads="1"/>
          </p:cNvSpPr>
          <p:nvPr/>
        </p:nvSpPr>
        <p:spPr bwMode="auto">
          <a:xfrm>
            <a:off x="3214688" y="300037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alibri" pitchFamily="34" charset="0"/>
              </a:rPr>
              <a:t>5</a:t>
            </a:r>
            <a:endParaRPr lang="es-ES" sz="2400">
              <a:latin typeface="Calibri" pitchFamily="34" charset="0"/>
            </a:endParaRPr>
          </a:p>
        </p:txBody>
      </p:sp>
      <p:sp>
        <p:nvSpPr>
          <p:cNvPr id="134" name="133 Elipse"/>
          <p:cNvSpPr/>
          <p:nvPr/>
        </p:nvSpPr>
        <p:spPr>
          <a:xfrm>
            <a:off x="71438" y="1428750"/>
            <a:ext cx="712787" cy="714375"/>
          </a:xfrm>
          <a:prstGeom prst="ellipse">
            <a:avLst/>
          </a:prstGeom>
          <a:solidFill>
            <a:srgbClr val="1008A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3200" b="1" dirty="0">
                <a:solidFill>
                  <a:schemeClr val="bg1"/>
                </a:solidFill>
              </a:rPr>
              <a:t>2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35" name="134 Rectángulo"/>
          <p:cNvSpPr/>
          <p:nvPr/>
        </p:nvSpPr>
        <p:spPr>
          <a:xfrm>
            <a:off x="4429125" y="4143375"/>
            <a:ext cx="3071813" cy="2214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1800</Words>
  <Application>Microsoft Office PowerPoint</Application>
  <PresentationFormat>Presentación en pantalla (4:3)</PresentationFormat>
  <Paragraphs>880</Paragraphs>
  <Slides>44</Slides>
  <Notes>44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6" baseType="lpstr">
      <vt:lpstr>Diseño predeterminado</vt:lpstr>
      <vt:lpstr>Presentación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</vt:vector>
  </TitlesOfParts>
  <Company>PICH-SDI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Talina Martínez López</dc:creator>
  <cp:lastModifiedBy>Ing.Arzola</cp:lastModifiedBy>
  <cp:revision>233</cp:revision>
  <dcterms:created xsi:type="dcterms:W3CDTF">2008-05-22T18:53:47Z</dcterms:created>
  <dcterms:modified xsi:type="dcterms:W3CDTF">2010-07-20T21:01:10Z</dcterms:modified>
</cp:coreProperties>
</file>