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6" r:id="rId15"/>
    <p:sldId id="269" r:id="rId16"/>
    <p:sldId id="270" r:id="rId17"/>
    <p:sldId id="271" r:id="rId18"/>
    <p:sldId id="272" r:id="rId19"/>
    <p:sldId id="273" r:id="rId20"/>
    <p:sldId id="274"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14" autoAdjust="0"/>
    <p:restoredTop sz="94660"/>
  </p:normalViewPr>
  <p:slideViewPr>
    <p:cSldViewPr>
      <p:cViewPr varScale="1">
        <p:scale>
          <a:sx n="69" d="100"/>
          <a:sy n="69" d="100"/>
        </p:scale>
        <p:origin x="-118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70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2F00E5-1CD9-4473-8B96-65E0965B1094}" type="datetimeFigureOut">
              <a:rPr lang="es-MX" smtClean="0"/>
              <a:t>08/02/2013</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0C3223-43A0-4AE6-8DB6-EA77B3F876E6}" type="slidenum">
              <a:rPr lang="es-MX" smtClean="0"/>
              <a:t>‹Nº›</a:t>
            </a:fld>
            <a:endParaRPr lang="es-MX"/>
          </a:p>
        </p:txBody>
      </p:sp>
    </p:spTree>
    <p:extLst>
      <p:ext uri="{BB962C8B-B14F-4D97-AF65-F5344CB8AC3E}">
        <p14:creationId xmlns:p14="http://schemas.microsoft.com/office/powerpoint/2010/main" val="2604445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CD0C3223-43A0-4AE6-8DB6-EA77B3F876E6}" type="slidenum">
              <a:rPr lang="es-MX" smtClean="0"/>
              <a:t>1</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24E156D6-8C05-422F-A14E-623C561E3E11}" type="datetimeFigureOut">
              <a:rPr lang="es-MX" smtClean="0"/>
              <a:pPr/>
              <a:t>08/02/2013</a:t>
            </a:fld>
            <a:endParaRPr lang="es-MX"/>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MX"/>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F232E411-6AD7-4DED-AF33-D5C621B674A9}"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4E156D6-8C05-422F-A14E-623C561E3E11}" type="datetimeFigureOut">
              <a:rPr lang="es-MX" smtClean="0"/>
              <a:pPr/>
              <a:t>08/02/2013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F232E411-6AD7-4DED-AF33-D5C621B674A9}"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4E156D6-8C05-422F-A14E-623C561E3E11}" type="datetimeFigureOut">
              <a:rPr lang="es-MX" smtClean="0"/>
              <a:pPr/>
              <a:t>08/02/2013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F232E411-6AD7-4DED-AF33-D5C621B674A9}"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4E156D6-8C05-422F-A14E-623C561E3E11}" type="datetimeFigureOut">
              <a:rPr lang="es-MX" smtClean="0"/>
              <a:pPr/>
              <a:t>08/02/2013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F232E411-6AD7-4DED-AF33-D5C621B674A9}" type="slidenum">
              <a:rPr lang="es-MX" smtClean="0"/>
              <a:pPr/>
              <a:t>‹Nº›</a:t>
            </a:fld>
            <a:endParaRPr lang="es-MX"/>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4E156D6-8C05-422F-A14E-623C561E3E11}" type="datetimeFigureOut">
              <a:rPr lang="es-MX" smtClean="0"/>
              <a:pPr/>
              <a:t>08/02/2013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F232E411-6AD7-4DED-AF33-D5C621B674A9}" type="slidenum">
              <a:rPr lang="es-MX" smtClean="0"/>
              <a:pPr/>
              <a:t>‹Nº›</a:t>
            </a:fld>
            <a:endParaRPr lang="es-MX"/>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4E156D6-8C05-422F-A14E-623C561E3E11}" type="datetimeFigureOut">
              <a:rPr lang="es-MX" smtClean="0"/>
              <a:pPr/>
              <a:t>08/02/2013</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F232E411-6AD7-4DED-AF33-D5C621B674A9}" type="slidenum">
              <a:rPr lang="es-MX" smtClean="0"/>
              <a:pPr/>
              <a:t>‹Nº›</a:t>
            </a:fld>
            <a:endParaRPr lang="es-MX"/>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4E156D6-8C05-422F-A14E-623C561E3E11}" type="datetimeFigureOut">
              <a:rPr lang="es-MX" smtClean="0"/>
              <a:pPr/>
              <a:t>08/02/2013</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F232E411-6AD7-4DED-AF33-D5C621B674A9}"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24E156D6-8C05-422F-A14E-623C561E3E11}" type="datetimeFigureOut">
              <a:rPr lang="es-MX" smtClean="0"/>
              <a:pPr/>
              <a:t>08/02/2013</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F232E411-6AD7-4DED-AF33-D5C621B674A9}" type="slidenum">
              <a:rPr lang="es-MX" smtClean="0"/>
              <a:pPr/>
              <a:t>‹Nº›</a:t>
            </a:fld>
            <a:endParaRPr lang="es-MX"/>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24E156D6-8C05-422F-A14E-623C561E3E11}" type="datetimeFigureOut">
              <a:rPr lang="es-MX" smtClean="0"/>
              <a:pPr/>
              <a:t>08/02/2013</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F232E411-6AD7-4DED-AF33-D5C621B674A9}"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24E156D6-8C05-422F-A14E-623C561E3E11}" type="datetimeFigureOut">
              <a:rPr lang="es-MX" smtClean="0"/>
              <a:pPr/>
              <a:t>08/02/2013</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F232E411-6AD7-4DED-AF33-D5C621B674A9}"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24E156D6-8C05-422F-A14E-623C561E3E11}" type="datetimeFigureOut">
              <a:rPr lang="es-MX" smtClean="0"/>
              <a:pPr/>
              <a:t>08/02/2013</a:t>
            </a:fld>
            <a:endParaRPr lang="es-MX"/>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MX"/>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F232E411-6AD7-4DED-AF33-D5C621B674A9}" type="slidenum">
              <a:rPr lang="es-MX" smtClean="0"/>
              <a:pPr/>
              <a:t>‹Nº›</a:t>
            </a:fld>
            <a:endParaRPr lang="es-MX"/>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4E156D6-8C05-422F-A14E-623C561E3E11}" type="datetimeFigureOut">
              <a:rPr lang="es-MX" smtClean="0"/>
              <a:pPr/>
              <a:t>08/02/2013</a:t>
            </a:fld>
            <a:endParaRPr lang="es-MX"/>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MX"/>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232E411-6AD7-4DED-AF33-D5C621B674A9}"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MX" dirty="0" smtClean="0"/>
              <a:t>Análisis de Proyectos de Sistemas </a:t>
            </a:r>
            <a:r>
              <a:rPr lang="es-MX" dirty="0" err="1" smtClean="0"/>
              <a:t>Mecatronicos</a:t>
            </a:r>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571612"/>
            <a:ext cx="8229600" cy="4525963"/>
          </a:xfrm>
        </p:spPr>
        <p:txBody>
          <a:bodyPr>
            <a:normAutofit fontScale="62500" lnSpcReduction="20000"/>
          </a:bodyPr>
          <a:lstStyle/>
          <a:p>
            <a:pPr algn="ctr">
              <a:buNone/>
            </a:pPr>
            <a:r>
              <a:rPr lang="es-MX" sz="4000" b="1" i="1" dirty="0"/>
              <a:t>Introducción a la Administración de </a:t>
            </a:r>
            <a:r>
              <a:rPr lang="es-MX" sz="4000" b="1" i="1" dirty="0" smtClean="0"/>
              <a:t>Proyectos</a:t>
            </a:r>
          </a:p>
          <a:p>
            <a:pPr algn="ctr">
              <a:buNone/>
            </a:pPr>
            <a:endParaRPr lang="es-MX" sz="2900" b="1" i="1" dirty="0" smtClean="0"/>
          </a:p>
          <a:p>
            <a:pPr>
              <a:buNone/>
            </a:pPr>
            <a:r>
              <a:rPr lang="es-MX" sz="2900" b="1" dirty="0" smtClean="0"/>
              <a:t> </a:t>
            </a:r>
            <a:r>
              <a:rPr lang="es-MX" sz="2900" b="1" dirty="0"/>
              <a:t>Los Elementos que componen una Programación de Proyecto</a:t>
            </a:r>
            <a:r>
              <a:rPr lang="es-MX" sz="2900" b="1" dirty="0" smtClean="0"/>
              <a:t>:</a:t>
            </a:r>
          </a:p>
          <a:p>
            <a:pPr>
              <a:buNone/>
            </a:pPr>
            <a:endParaRPr lang="es-MX" sz="2400" b="1" dirty="0" smtClean="0"/>
          </a:p>
          <a:p>
            <a:pPr algn="just">
              <a:buNone/>
            </a:pPr>
            <a:r>
              <a:rPr lang="es-MX" sz="2800" b="1" dirty="0" smtClean="0"/>
              <a:t>EDT </a:t>
            </a:r>
            <a:r>
              <a:rPr lang="es-MX" sz="2800" b="1" dirty="0"/>
              <a:t>(Estructura de División del Trabajo): </a:t>
            </a:r>
            <a:r>
              <a:rPr lang="es-MX" sz="2800" dirty="0"/>
              <a:t>El conjunto de paquetes </a:t>
            </a:r>
            <a:r>
              <a:rPr lang="es-MX" sz="2800" dirty="0" smtClean="0"/>
              <a:t>de trabajo </a:t>
            </a:r>
            <a:r>
              <a:rPr lang="es-MX" sz="2800" dirty="0"/>
              <a:t>que se necesitan ejecutar para arribar al punto de fin </a:t>
            </a:r>
            <a:r>
              <a:rPr lang="es-MX" sz="2800" dirty="0" smtClean="0"/>
              <a:t>del proyecto </a:t>
            </a:r>
            <a:r>
              <a:rPr lang="es-MX" sz="2800" dirty="0"/>
              <a:t>y a su vez, obtener el objetivo que le dio origen al mismo. </a:t>
            </a:r>
            <a:r>
              <a:rPr lang="es-MX" sz="2800" dirty="0" smtClean="0"/>
              <a:t>Al alcance </a:t>
            </a:r>
            <a:r>
              <a:rPr lang="es-MX" sz="2800" dirty="0"/>
              <a:t>de la EDT también se le denomina “ámbito del proyecto</a:t>
            </a:r>
            <a:r>
              <a:rPr lang="es-MX" sz="2800" dirty="0" smtClean="0"/>
              <a:t>”.</a:t>
            </a:r>
          </a:p>
          <a:p>
            <a:pPr algn="just">
              <a:buNone/>
            </a:pPr>
            <a:endParaRPr lang="es-MX" sz="2600" dirty="0"/>
          </a:p>
          <a:p>
            <a:pPr algn="just">
              <a:buFont typeface="Wingdings" pitchFamily="2" charset="2"/>
              <a:buChar char="ü"/>
            </a:pPr>
            <a:r>
              <a:rPr lang="es-MX" sz="2800" b="1" dirty="0" smtClean="0"/>
              <a:t>Tarea</a:t>
            </a:r>
            <a:r>
              <a:rPr lang="es-MX" sz="2800" b="1" dirty="0"/>
              <a:t>: </a:t>
            </a:r>
            <a:r>
              <a:rPr lang="es-MX" sz="2800" dirty="0"/>
              <a:t>Actividad específica dentro de un paquete de </a:t>
            </a:r>
            <a:r>
              <a:rPr lang="es-MX" sz="2800" dirty="0" smtClean="0"/>
              <a:t>trabajo, que </a:t>
            </a:r>
            <a:r>
              <a:rPr lang="es-MX" sz="2800" dirty="0"/>
              <a:t>se considera la unidad de análisis más elemental </a:t>
            </a:r>
            <a:r>
              <a:rPr lang="es-MX" sz="2800" dirty="0" smtClean="0"/>
              <a:t>del proyecto</a:t>
            </a:r>
            <a:r>
              <a:rPr lang="es-MX" sz="2800" dirty="0"/>
              <a:t>. </a:t>
            </a:r>
            <a:r>
              <a:rPr lang="es-MX" sz="2800" dirty="0" smtClean="0"/>
              <a:t>Una tarea </a:t>
            </a:r>
            <a:r>
              <a:rPr lang="es-MX" sz="2800" dirty="0"/>
              <a:t>siempre tendrá asociados: Una </a:t>
            </a:r>
            <a:r>
              <a:rPr lang="es-MX" sz="2800" dirty="0" smtClean="0"/>
              <a:t>duración específica</a:t>
            </a:r>
            <a:r>
              <a:rPr lang="es-MX" sz="2800" dirty="0"/>
              <a:t>, otra tarea o un hito que le preceda y/o le suceda, </a:t>
            </a:r>
            <a:r>
              <a:rPr lang="es-MX" sz="2800" dirty="0" smtClean="0"/>
              <a:t>un responsable</a:t>
            </a:r>
            <a:r>
              <a:rPr lang="es-MX" sz="2800" dirty="0"/>
              <a:t>, uno o varios recursos que la ejecutan, un costo y </a:t>
            </a:r>
            <a:r>
              <a:rPr lang="es-MX" sz="2800" dirty="0" smtClean="0"/>
              <a:t>en ocasiones</a:t>
            </a:r>
            <a:r>
              <a:rPr lang="es-MX" sz="2800" dirty="0"/>
              <a:t>, delimitaciones de programación establecidas</a:t>
            </a:r>
            <a:endParaRPr lang="es-MX" sz="2800" i="1" dirty="0"/>
          </a:p>
        </p:txBody>
      </p:sp>
      <p:sp>
        <p:nvSpPr>
          <p:cNvPr id="2" name="1 Título"/>
          <p:cNvSpPr>
            <a:spLocks noGrp="1"/>
          </p:cNvSpPr>
          <p:nvPr>
            <p:ph type="title"/>
          </p:nvPr>
        </p:nvSpPr>
        <p:spPr/>
        <p:txBody>
          <a:bodyPr>
            <a:normAutofit fontScale="90000"/>
          </a:bodyPr>
          <a:lstStyle/>
          <a:p>
            <a:pPr algn="ctr"/>
            <a:r>
              <a:rPr lang="es-MX" dirty="0" smtClean="0"/>
              <a:t>Análisis de Proyectos de</a:t>
            </a:r>
            <a:br>
              <a:rPr lang="es-MX" dirty="0" smtClean="0"/>
            </a:br>
            <a:r>
              <a:rPr lang="es-MX" dirty="0" smtClean="0"/>
              <a:t> Sistemas </a:t>
            </a:r>
            <a:r>
              <a:rPr lang="es-MX" dirty="0" err="1" smtClean="0"/>
              <a:t>Mecatronicos</a:t>
            </a:r>
            <a:endParaRPr lang="es-MX"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571612"/>
            <a:ext cx="8229600" cy="4525963"/>
          </a:xfrm>
        </p:spPr>
        <p:txBody>
          <a:bodyPr>
            <a:normAutofit/>
          </a:bodyPr>
          <a:lstStyle/>
          <a:p>
            <a:pPr algn="ctr">
              <a:buNone/>
            </a:pPr>
            <a:r>
              <a:rPr lang="es-MX" sz="2800" b="1" i="1" dirty="0"/>
              <a:t>Introducción a la Administración de </a:t>
            </a:r>
            <a:r>
              <a:rPr lang="es-MX" sz="2800" b="1" i="1" dirty="0" smtClean="0"/>
              <a:t>Proyectos</a:t>
            </a:r>
          </a:p>
          <a:p>
            <a:pPr algn="ctr">
              <a:buNone/>
            </a:pPr>
            <a:endParaRPr lang="es-MX" sz="2000" b="1" i="1" dirty="0" smtClean="0"/>
          </a:p>
          <a:p>
            <a:pPr>
              <a:buNone/>
            </a:pPr>
            <a:r>
              <a:rPr lang="es-MX" sz="2000" dirty="0" smtClean="0"/>
              <a:t> </a:t>
            </a:r>
            <a:r>
              <a:rPr lang="es-MX" sz="2000" b="1" dirty="0"/>
              <a:t>Los Elementos que componen una Programación de Proyecto</a:t>
            </a:r>
            <a:r>
              <a:rPr lang="es-MX" sz="2000" b="1" dirty="0" smtClean="0"/>
              <a:t>:</a:t>
            </a:r>
          </a:p>
          <a:p>
            <a:pPr>
              <a:buNone/>
            </a:pPr>
            <a:endParaRPr lang="es-MX" sz="2400" b="1" dirty="0"/>
          </a:p>
          <a:p>
            <a:pPr algn="just">
              <a:buNone/>
            </a:pPr>
            <a:r>
              <a:rPr lang="es-MX" sz="2800" b="1" dirty="0"/>
              <a:t>Hito: </a:t>
            </a:r>
            <a:r>
              <a:rPr lang="es-MX" sz="2800" dirty="0" smtClean="0"/>
              <a:t>Es </a:t>
            </a:r>
            <a:r>
              <a:rPr lang="es-MX" sz="2800" dirty="0"/>
              <a:t>un punto en el tiempo que </a:t>
            </a:r>
            <a:r>
              <a:rPr lang="es-MX" sz="2800" dirty="0" smtClean="0"/>
              <a:t>marca una meta intermedia </a:t>
            </a:r>
            <a:r>
              <a:rPr lang="es-MX" sz="2800" dirty="0"/>
              <a:t>del proyecto. Indica la </a:t>
            </a:r>
            <a:r>
              <a:rPr lang="es-MX" sz="2800" dirty="0" smtClean="0"/>
              <a:t>llegada a </a:t>
            </a:r>
            <a:r>
              <a:rPr lang="es-MX" sz="2800" dirty="0"/>
              <a:t>un punto importante </a:t>
            </a:r>
            <a:r>
              <a:rPr lang="es-MX" sz="2800" dirty="0" smtClean="0"/>
              <a:t>dentro del </a:t>
            </a:r>
            <a:r>
              <a:rPr lang="es-MX" sz="2800" dirty="0"/>
              <a:t>alcance. Los </a:t>
            </a:r>
            <a:r>
              <a:rPr lang="es-MX" sz="2800" dirty="0" smtClean="0"/>
              <a:t>hitos siempre </a:t>
            </a:r>
            <a:r>
              <a:rPr lang="es-MX" sz="2800" dirty="0"/>
              <a:t>tienen duración igual a cero</a:t>
            </a:r>
            <a:endParaRPr lang="es-MX" sz="2800" i="1" dirty="0"/>
          </a:p>
        </p:txBody>
      </p:sp>
      <p:sp>
        <p:nvSpPr>
          <p:cNvPr id="2" name="1 Título"/>
          <p:cNvSpPr>
            <a:spLocks noGrp="1"/>
          </p:cNvSpPr>
          <p:nvPr>
            <p:ph type="title"/>
          </p:nvPr>
        </p:nvSpPr>
        <p:spPr/>
        <p:txBody>
          <a:bodyPr>
            <a:normAutofit fontScale="90000"/>
          </a:bodyPr>
          <a:lstStyle/>
          <a:p>
            <a:pPr algn="ctr"/>
            <a:r>
              <a:rPr lang="es-MX" dirty="0" smtClean="0"/>
              <a:t>Análisis de Proyectos de</a:t>
            </a:r>
            <a:br>
              <a:rPr lang="es-MX" dirty="0" smtClean="0"/>
            </a:br>
            <a:r>
              <a:rPr lang="es-MX" dirty="0" smtClean="0"/>
              <a:t>Sistemas </a:t>
            </a:r>
            <a:r>
              <a:rPr lang="es-MX" dirty="0" err="1" smtClean="0"/>
              <a:t>Mecatronicos</a:t>
            </a:r>
            <a:endParaRPr lang="es-MX"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571612"/>
            <a:ext cx="8229600" cy="4525963"/>
          </a:xfrm>
        </p:spPr>
        <p:txBody>
          <a:bodyPr>
            <a:normAutofit/>
          </a:bodyPr>
          <a:lstStyle/>
          <a:p>
            <a:pPr algn="ctr">
              <a:buNone/>
            </a:pPr>
            <a:r>
              <a:rPr lang="es-MX" sz="2800" b="1" i="1" dirty="0"/>
              <a:t>Introducción a la Administración de </a:t>
            </a:r>
            <a:r>
              <a:rPr lang="es-MX" sz="2800" b="1" i="1" dirty="0" smtClean="0"/>
              <a:t>Proyectos</a:t>
            </a:r>
          </a:p>
          <a:p>
            <a:pPr algn="ctr">
              <a:buNone/>
            </a:pPr>
            <a:endParaRPr lang="es-MX" sz="2000" b="1" i="1" dirty="0" smtClean="0"/>
          </a:p>
          <a:p>
            <a:pPr>
              <a:buNone/>
            </a:pPr>
            <a:r>
              <a:rPr lang="es-MX" sz="2400" dirty="0" smtClean="0"/>
              <a:t> </a:t>
            </a:r>
            <a:r>
              <a:rPr lang="es-MX" sz="2000" b="1" dirty="0"/>
              <a:t>Los Elementos que componen una Programación de Proyecto</a:t>
            </a:r>
            <a:r>
              <a:rPr lang="es-MX" sz="2000" b="1" dirty="0" smtClean="0"/>
              <a:t>:</a:t>
            </a:r>
          </a:p>
          <a:p>
            <a:pPr>
              <a:buNone/>
            </a:pPr>
            <a:endParaRPr lang="es-MX" sz="2400" b="1" dirty="0"/>
          </a:p>
          <a:p>
            <a:pPr algn="just">
              <a:buNone/>
            </a:pPr>
            <a:r>
              <a:rPr lang="es-MX" sz="2800" dirty="0" smtClean="0"/>
              <a:t> </a:t>
            </a:r>
            <a:r>
              <a:rPr lang="es-MX" sz="2800" b="1" dirty="0"/>
              <a:t>Fin: </a:t>
            </a:r>
            <a:r>
              <a:rPr lang="es-MX" sz="2800" dirty="0"/>
              <a:t>Punto en el tiempo que marca el momento </a:t>
            </a:r>
            <a:r>
              <a:rPr lang="es-MX" sz="2800" dirty="0" smtClean="0"/>
              <a:t>de terminación del proyecto </a:t>
            </a:r>
            <a:r>
              <a:rPr lang="es-MX" sz="2800" dirty="0"/>
              <a:t>y la obtención de todas las metas trazadas.</a:t>
            </a:r>
            <a:endParaRPr lang="es-MX" sz="2800" i="1" dirty="0"/>
          </a:p>
        </p:txBody>
      </p:sp>
      <p:sp>
        <p:nvSpPr>
          <p:cNvPr id="2" name="1 Título"/>
          <p:cNvSpPr>
            <a:spLocks noGrp="1"/>
          </p:cNvSpPr>
          <p:nvPr>
            <p:ph type="title"/>
          </p:nvPr>
        </p:nvSpPr>
        <p:spPr/>
        <p:txBody>
          <a:bodyPr>
            <a:normAutofit fontScale="90000"/>
          </a:bodyPr>
          <a:lstStyle/>
          <a:p>
            <a:pPr algn="ctr"/>
            <a:r>
              <a:rPr lang="es-MX" dirty="0" smtClean="0"/>
              <a:t>Análisis de Proyectos de</a:t>
            </a:r>
            <a:br>
              <a:rPr lang="es-MX" dirty="0" smtClean="0"/>
            </a:br>
            <a:r>
              <a:rPr lang="es-MX" dirty="0" smtClean="0"/>
              <a:t>Sistemas </a:t>
            </a:r>
            <a:r>
              <a:rPr lang="es-MX" dirty="0" err="1" smtClean="0"/>
              <a:t>Mecatronicos</a:t>
            </a:r>
            <a:endParaRPr lang="es-MX"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571612"/>
            <a:ext cx="8229600" cy="4525963"/>
          </a:xfrm>
        </p:spPr>
        <p:txBody>
          <a:bodyPr>
            <a:normAutofit/>
          </a:bodyPr>
          <a:lstStyle/>
          <a:p>
            <a:pPr algn="ctr">
              <a:buNone/>
            </a:pPr>
            <a:r>
              <a:rPr lang="es-MX" sz="2800" b="1" i="1" dirty="0"/>
              <a:t>Introducción a la Administración de </a:t>
            </a:r>
            <a:r>
              <a:rPr lang="es-MX" sz="2800" b="1" i="1" dirty="0" smtClean="0"/>
              <a:t>Proyectos</a:t>
            </a:r>
          </a:p>
          <a:p>
            <a:pPr algn="ctr">
              <a:buNone/>
            </a:pPr>
            <a:endParaRPr lang="es-MX" sz="2000" b="1" i="1" dirty="0" smtClean="0"/>
          </a:p>
          <a:p>
            <a:pPr>
              <a:buNone/>
            </a:pPr>
            <a:r>
              <a:rPr lang="es-MX" sz="2000" dirty="0" smtClean="0"/>
              <a:t> </a:t>
            </a:r>
            <a:r>
              <a:rPr lang="es-MX" sz="2000" b="1" dirty="0"/>
              <a:t>Los Elementos que componen una Programación de Proyecto</a:t>
            </a:r>
            <a:r>
              <a:rPr lang="es-MX" sz="2000" b="1" dirty="0" smtClean="0"/>
              <a:t>:</a:t>
            </a:r>
          </a:p>
          <a:p>
            <a:pPr>
              <a:buNone/>
            </a:pPr>
            <a:endParaRPr lang="es-MX" sz="2400" b="1" dirty="0"/>
          </a:p>
          <a:p>
            <a:pPr algn="just">
              <a:buNone/>
            </a:pPr>
            <a:r>
              <a:rPr lang="es-MX" sz="2800" b="1" dirty="0" smtClean="0"/>
              <a:t> </a:t>
            </a:r>
            <a:r>
              <a:rPr lang="es-MX" sz="2800" b="1" dirty="0"/>
              <a:t>Vínculos Lógicos: </a:t>
            </a:r>
            <a:r>
              <a:rPr lang="es-MX" sz="2800" dirty="0"/>
              <a:t>Las relaciones entre actividades e hitos, las </a:t>
            </a:r>
            <a:r>
              <a:rPr lang="es-MX" sz="2800" dirty="0" smtClean="0"/>
              <a:t>cuales describen </a:t>
            </a:r>
            <a:r>
              <a:rPr lang="es-MX" sz="2800" dirty="0"/>
              <a:t>la sucesión lógica de los mismos. Existen diferentes tipos </a:t>
            </a:r>
            <a:r>
              <a:rPr lang="es-MX" sz="2800" dirty="0" smtClean="0"/>
              <a:t>de relaciones:</a:t>
            </a:r>
          </a:p>
          <a:p>
            <a:pPr>
              <a:buNone/>
            </a:pPr>
            <a:r>
              <a:rPr lang="es-MX" sz="2400" dirty="0" smtClean="0"/>
              <a:t> </a:t>
            </a:r>
            <a:r>
              <a:rPr lang="es-MX" sz="2000" dirty="0"/>
              <a:t>Fin-Comienzo, Fin- Fin, Comienzo- Comienzo, </a:t>
            </a:r>
            <a:r>
              <a:rPr lang="es-MX" sz="2000" dirty="0" smtClean="0"/>
              <a:t>Comienzo- </a:t>
            </a:r>
            <a:r>
              <a:rPr lang="es-MX" sz="2000" dirty="0"/>
              <a:t>Fin</a:t>
            </a:r>
            <a:endParaRPr lang="es-MX" sz="2400" i="1" dirty="0"/>
          </a:p>
        </p:txBody>
      </p:sp>
      <p:sp>
        <p:nvSpPr>
          <p:cNvPr id="2" name="1 Título"/>
          <p:cNvSpPr>
            <a:spLocks noGrp="1"/>
          </p:cNvSpPr>
          <p:nvPr>
            <p:ph type="title"/>
          </p:nvPr>
        </p:nvSpPr>
        <p:spPr/>
        <p:txBody>
          <a:bodyPr>
            <a:normAutofit fontScale="90000"/>
          </a:bodyPr>
          <a:lstStyle/>
          <a:p>
            <a:pPr algn="ctr"/>
            <a:r>
              <a:rPr lang="es-MX" dirty="0" smtClean="0"/>
              <a:t>Análisis de Proyectos de</a:t>
            </a:r>
            <a:br>
              <a:rPr lang="es-MX" dirty="0" smtClean="0"/>
            </a:br>
            <a:r>
              <a:rPr lang="es-MX" dirty="0" smtClean="0"/>
              <a:t>Sistemas </a:t>
            </a:r>
            <a:r>
              <a:rPr lang="es-MX" dirty="0" err="1" smtClean="0"/>
              <a:t>Mecatronicos</a:t>
            </a:r>
            <a:endParaRPr lang="es-MX"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571612"/>
            <a:ext cx="8229600" cy="4525963"/>
          </a:xfrm>
        </p:spPr>
        <p:txBody>
          <a:bodyPr>
            <a:normAutofit/>
          </a:bodyPr>
          <a:lstStyle/>
          <a:p>
            <a:pPr algn="ctr">
              <a:buNone/>
            </a:pPr>
            <a:r>
              <a:rPr lang="es-MX" sz="2800" b="1" i="1" dirty="0"/>
              <a:t>Introducción a la Administración de </a:t>
            </a:r>
            <a:r>
              <a:rPr lang="es-MX" sz="2800" b="1" i="1" dirty="0" smtClean="0"/>
              <a:t>Proyectos</a:t>
            </a:r>
          </a:p>
          <a:p>
            <a:pPr algn="ctr">
              <a:buNone/>
            </a:pPr>
            <a:endParaRPr lang="en-US" sz="2800" b="1" i="1" dirty="0" smtClean="0"/>
          </a:p>
          <a:p>
            <a:pPr algn="ctr">
              <a:buNone/>
            </a:pPr>
            <a:r>
              <a:rPr lang="es-MX" sz="3600" b="1" dirty="0" smtClean="0"/>
              <a:t>“…Cuando la Planeación es deficiente, se pierde la noción de importancia y prioridad en las tareas; de repente todo se vuelve urgente…”</a:t>
            </a:r>
            <a:endParaRPr lang="es-MX" sz="3600" dirty="0"/>
          </a:p>
        </p:txBody>
      </p:sp>
      <p:sp>
        <p:nvSpPr>
          <p:cNvPr id="2" name="1 Título"/>
          <p:cNvSpPr>
            <a:spLocks noGrp="1"/>
          </p:cNvSpPr>
          <p:nvPr>
            <p:ph type="title"/>
          </p:nvPr>
        </p:nvSpPr>
        <p:spPr/>
        <p:txBody>
          <a:bodyPr>
            <a:normAutofit fontScale="90000"/>
          </a:bodyPr>
          <a:lstStyle/>
          <a:p>
            <a:pPr algn="ctr"/>
            <a:r>
              <a:rPr lang="es-MX" dirty="0" smtClean="0"/>
              <a:t>Análisis de Proyectos de</a:t>
            </a:r>
            <a:br>
              <a:rPr lang="es-MX" dirty="0" smtClean="0"/>
            </a:br>
            <a:r>
              <a:rPr lang="es-MX" dirty="0" smtClean="0"/>
              <a:t>Sistemas </a:t>
            </a:r>
            <a:r>
              <a:rPr lang="es-MX" dirty="0" err="1" smtClean="0"/>
              <a:t>Mecatronicos</a:t>
            </a:r>
            <a:endParaRPr lang="es-MX"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571612"/>
            <a:ext cx="8229600" cy="4525963"/>
          </a:xfrm>
        </p:spPr>
        <p:txBody>
          <a:bodyPr>
            <a:normAutofit fontScale="92500"/>
          </a:bodyPr>
          <a:lstStyle/>
          <a:p>
            <a:pPr algn="ctr">
              <a:buNone/>
            </a:pPr>
            <a:r>
              <a:rPr lang="es-MX" sz="3000" b="1" i="1" dirty="0"/>
              <a:t>Introducción a la Administración de </a:t>
            </a:r>
            <a:r>
              <a:rPr lang="es-MX" sz="3000" b="1" i="1" dirty="0" smtClean="0"/>
              <a:t>Proyectos</a:t>
            </a:r>
          </a:p>
          <a:p>
            <a:pPr algn="ctr">
              <a:buNone/>
            </a:pPr>
            <a:endParaRPr lang="es-MX" sz="1200" b="1" i="1" dirty="0" smtClean="0"/>
          </a:p>
          <a:p>
            <a:pPr>
              <a:buNone/>
            </a:pPr>
            <a:r>
              <a:rPr lang="es-MX" sz="2200" dirty="0" smtClean="0"/>
              <a:t> </a:t>
            </a:r>
            <a:r>
              <a:rPr lang="es-MX" sz="2200" b="1" dirty="0"/>
              <a:t>Los Elementos que componen una Programación de Proyecto</a:t>
            </a:r>
            <a:r>
              <a:rPr lang="es-MX" sz="2200" b="1" dirty="0" smtClean="0"/>
              <a:t>:</a:t>
            </a:r>
          </a:p>
          <a:p>
            <a:pPr>
              <a:buNone/>
            </a:pPr>
            <a:endParaRPr lang="es-MX" sz="1100" b="1" dirty="0"/>
          </a:p>
          <a:p>
            <a:pPr algn="just">
              <a:buNone/>
            </a:pPr>
            <a:r>
              <a:rPr lang="es-MX" sz="2800" b="1" dirty="0" smtClean="0"/>
              <a:t>Calendarización</a:t>
            </a:r>
            <a:r>
              <a:rPr lang="es-MX" sz="2800" b="1" dirty="0"/>
              <a:t>: </a:t>
            </a:r>
            <a:r>
              <a:rPr lang="es-MX" sz="2800" dirty="0"/>
              <a:t>El cálculo de las distintas fechas de inicio </a:t>
            </a:r>
            <a:r>
              <a:rPr lang="es-MX" sz="2800" dirty="0" smtClean="0"/>
              <a:t>y terminación </a:t>
            </a:r>
            <a:r>
              <a:rPr lang="es-MX" sz="2800" dirty="0"/>
              <a:t>para cada tarea del proyecto en base a sus vínculos, </a:t>
            </a:r>
            <a:r>
              <a:rPr lang="es-MX" sz="2800" dirty="0" smtClean="0"/>
              <a:t>así como </a:t>
            </a:r>
            <a:r>
              <a:rPr lang="es-MX" sz="2800" dirty="0"/>
              <a:t>la determinación de holguras, la duración total del proyecto y </a:t>
            </a:r>
            <a:r>
              <a:rPr lang="es-MX" sz="2800" dirty="0" smtClean="0"/>
              <a:t>la identificación </a:t>
            </a:r>
            <a:r>
              <a:rPr lang="es-MX" sz="2800" dirty="0"/>
              <a:t>de su ruta crítica. </a:t>
            </a:r>
            <a:r>
              <a:rPr lang="es-MX" sz="2800" dirty="0" smtClean="0"/>
              <a:t>Punto </a:t>
            </a:r>
            <a:r>
              <a:rPr lang="es-MX" sz="2800" dirty="0"/>
              <a:t>en el tiempo que </a:t>
            </a:r>
            <a:r>
              <a:rPr lang="es-MX" sz="2800" dirty="0" smtClean="0"/>
              <a:t>marca el </a:t>
            </a:r>
            <a:r>
              <a:rPr lang="es-MX" sz="2800" dirty="0"/>
              <a:t>momento de partida </a:t>
            </a:r>
            <a:r>
              <a:rPr lang="es-MX" sz="2800" dirty="0" smtClean="0"/>
              <a:t>del proyecto</a:t>
            </a:r>
            <a:r>
              <a:rPr lang="es-MX" sz="2800" dirty="0"/>
              <a:t>.</a:t>
            </a:r>
            <a:endParaRPr lang="es-MX" sz="2800" i="1" dirty="0"/>
          </a:p>
        </p:txBody>
      </p:sp>
      <p:sp>
        <p:nvSpPr>
          <p:cNvPr id="2" name="1 Título"/>
          <p:cNvSpPr>
            <a:spLocks noGrp="1"/>
          </p:cNvSpPr>
          <p:nvPr>
            <p:ph type="title"/>
          </p:nvPr>
        </p:nvSpPr>
        <p:spPr/>
        <p:txBody>
          <a:bodyPr>
            <a:normAutofit fontScale="90000"/>
          </a:bodyPr>
          <a:lstStyle/>
          <a:p>
            <a:pPr algn="ctr"/>
            <a:r>
              <a:rPr lang="es-MX" dirty="0" smtClean="0"/>
              <a:t>Análisis de Proyectos de</a:t>
            </a:r>
            <a:br>
              <a:rPr lang="es-MX" dirty="0" smtClean="0"/>
            </a:br>
            <a:r>
              <a:rPr lang="es-MX" dirty="0" smtClean="0"/>
              <a:t>Sistemas </a:t>
            </a:r>
            <a:r>
              <a:rPr lang="es-MX" dirty="0" err="1" smtClean="0"/>
              <a:t>Mecatronicos</a:t>
            </a:r>
            <a:endParaRPr lang="es-MX"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571612"/>
            <a:ext cx="8229600" cy="4525963"/>
          </a:xfrm>
        </p:spPr>
        <p:txBody>
          <a:bodyPr>
            <a:normAutofit/>
          </a:bodyPr>
          <a:lstStyle/>
          <a:p>
            <a:pPr algn="ctr">
              <a:buNone/>
            </a:pPr>
            <a:r>
              <a:rPr lang="es-MX" sz="2800" b="1" i="1" dirty="0"/>
              <a:t>Introducción a la Administración de </a:t>
            </a:r>
            <a:r>
              <a:rPr lang="es-MX" sz="2800" b="1" i="1" dirty="0" smtClean="0"/>
              <a:t>Proyectos</a:t>
            </a:r>
          </a:p>
          <a:p>
            <a:pPr algn="ctr">
              <a:buNone/>
            </a:pPr>
            <a:endParaRPr lang="es-MX" sz="1050" b="1" i="1" dirty="0" smtClean="0"/>
          </a:p>
          <a:p>
            <a:pPr>
              <a:buNone/>
            </a:pPr>
            <a:r>
              <a:rPr lang="es-MX" sz="2000" dirty="0" smtClean="0"/>
              <a:t> </a:t>
            </a:r>
            <a:r>
              <a:rPr lang="es-MX" sz="2000" b="1" dirty="0"/>
              <a:t>Los Elementos que componen una Programación de Proyecto</a:t>
            </a:r>
            <a:r>
              <a:rPr lang="es-MX" sz="2000" b="1" dirty="0" smtClean="0"/>
              <a:t>:</a:t>
            </a:r>
          </a:p>
          <a:p>
            <a:pPr>
              <a:buNone/>
            </a:pPr>
            <a:endParaRPr lang="es-MX" sz="1100" b="1" dirty="0" smtClean="0"/>
          </a:p>
          <a:p>
            <a:pPr algn="ctr">
              <a:buNone/>
            </a:pPr>
            <a:r>
              <a:rPr lang="es-MX" b="1" i="1" dirty="0" smtClean="0"/>
              <a:t>CALENDARIZACIÓN</a:t>
            </a:r>
          </a:p>
          <a:p>
            <a:pPr algn="just">
              <a:buFont typeface="Wingdings" pitchFamily="2" charset="2"/>
              <a:buChar char="ü"/>
            </a:pPr>
            <a:r>
              <a:rPr lang="es-MX" sz="2800" b="1" dirty="0" smtClean="0"/>
              <a:t>Inicio </a:t>
            </a:r>
            <a:r>
              <a:rPr lang="es-MX" sz="2800" b="1" dirty="0"/>
              <a:t>y Fin temprano: </a:t>
            </a:r>
            <a:r>
              <a:rPr lang="es-MX" sz="2800" dirty="0"/>
              <a:t>Fechas más anticipadas en las </a:t>
            </a:r>
            <a:r>
              <a:rPr lang="es-MX" sz="2800" dirty="0" smtClean="0"/>
              <a:t>que puede </a:t>
            </a:r>
            <a:r>
              <a:rPr lang="es-MX" sz="2800" dirty="0"/>
              <a:t>comenzar y terminar una tarea, según los vínculos </a:t>
            </a:r>
            <a:r>
              <a:rPr lang="es-MX" sz="2800" dirty="0" smtClean="0"/>
              <a:t>lógicos que </a:t>
            </a:r>
            <a:r>
              <a:rPr lang="es-MX" sz="2800" dirty="0"/>
              <a:t>la delimitan.</a:t>
            </a:r>
            <a:endParaRPr lang="es-MX" sz="2800" i="1" dirty="0"/>
          </a:p>
        </p:txBody>
      </p:sp>
      <p:sp>
        <p:nvSpPr>
          <p:cNvPr id="2" name="1 Título"/>
          <p:cNvSpPr>
            <a:spLocks noGrp="1"/>
          </p:cNvSpPr>
          <p:nvPr>
            <p:ph type="title"/>
          </p:nvPr>
        </p:nvSpPr>
        <p:spPr/>
        <p:txBody>
          <a:bodyPr>
            <a:normAutofit fontScale="90000"/>
          </a:bodyPr>
          <a:lstStyle/>
          <a:p>
            <a:pPr algn="ctr"/>
            <a:r>
              <a:rPr lang="es-MX" dirty="0" smtClean="0"/>
              <a:t>Análisis de Proyectos de </a:t>
            </a:r>
            <a:br>
              <a:rPr lang="es-MX" dirty="0" smtClean="0"/>
            </a:br>
            <a:r>
              <a:rPr lang="es-MX" dirty="0" smtClean="0"/>
              <a:t>Sistemas </a:t>
            </a:r>
            <a:r>
              <a:rPr lang="es-MX" dirty="0" err="1" smtClean="0"/>
              <a:t>Mecatronicos</a:t>
            </a:r>
            <a:endParaRPr lang="es-MX"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571612"/>
            <a:ext cx="8229600" cy="4525963"/>
          </a:xfrm>
        </p:spPr>
        <p:txBody>
          <a:bodyPr>
            <a:normAutofit/>
          </a:bodyPr>
          <a:lstStyle/>
          <a:p>
            <a:pPr algn="ctr">
              <a:buNone/>
            </a:pPr>
            <a:r>
              <a:rPr lang="es-MX" sz="2800" b="1" i="1" dirty="0"/>
              <a:t>Introducción a la Administración de </a:t>
            </a:r>
            <a:r>
              <a:rPr lang="es-MX" sz="2800" b="1" i="1" dirty="0" smtClean="0"/>
              <a:t>Proyectos</a:t>
            </a:r>
          </a:p>
          <a:p>
            <a:pPr algn="ctr">
              <a:buNone/>
            </a:pPr>
            <a:endParaRPr lang="es-MX" sz="2000" b="1" i="1" dirty="0" smtClean="0"/>
          </a:p>
          <a:p>
            <a:pPr>
              <a:buNone/>
            </a:pPr>
            <a:r>
              <a:rPr lang="es-MX" sz="2000" dirty="0" smtClean="0"/>
              <a:t> </a:t>
            </a:r>
            <a:r>
              <a:rPr lang="es-MX" sz="2000" b="1" dirty="0"/>
              <a:t>Los Elementos que componen una Programación de Proyecto</a:t>
            </a:r>
            <a:r>
              <a:rPr lang="es-MX" sz="2000" b="1" dirty="0" smtClean="0"/>
              <a:t>:</a:t>
            </a:r>
          </a:p>
          <a:p>
            <a:pPr algn="ctr">
              <a:buNone/>
            </a:pPr>
            <a:endParaRPr lang="es-MX" sz="1100" b="1" i="1" dirty="0" smtClean="0"/>
          </a:p>
          <a:p>
            <a:pPr algn="ctr">
              <a:buNone/>
            </a:pPr>
            <a:r>
              <a:rPr lang="es-MX" b="1" i="1" dirty="0" smtClean="0"/>
              <a:t>CALENDARIZACIÓN</a:t>
            </a:r>
          </a:p>
          <a:p>
            <a:pPr>
              <a:buNone/>
            </a:pPr>
            <a:endParaRPr lang="es-MX" sz="900" b="1" dirty="0"/>
          </a:p>
          <a:p>
            <a:pPr algn="just">
              <a:buFont typeface="Wingdings" pitchFamily="2" charset="2"/>
              <a:buChar char="ü"/>
            </a:pPr>
            <a:r>
              <a:rPr lang="es-MX" sz="2800" b="1" dirty="0"/>
              <a:t>Inicio y Fin tardío: </a:t>
            </a:r>
            <a:r>
              <a:rPr lang="es-MX" sz="2800" dirty="0"/>
              <a:t>Fechas más retrasadas en las que </a:t>
            </a:r>
            <a:r>
              <a:rPr lang="es-MX" sz="2800" dirty="0" smtClean="0"/>
              <a:t>puede comenzar </a:t>
            </a:r>
            <a:r>
              <a:rPr lang="es-MX" sz="2800" dirty="0"/>
              <a:t>y terminar una tarea, sin que se </a:t>
            </a:r>
            <a:r>
              <a:rPr lang="es-MX" sz="2800" dirty="0" smtClean="0"/>
              <a:t>afecte </a:t>
            </a:r>
            <a:r>
              <a:rPr lang="es-MX" sz="2800" dirty="0"/>
              <a:t>la fecha </a:t>
            </a:r>
            <a:r>
              <a:rPr lang="es-MX" sz="2800" dirty="0" smtClean="0"/>
              <a:t>de terminación </a:t>
            </a:r>
            <a:r>
              <a:rPr lang="es-MX" sz="2800" dirty="0"/>
              <a:t>del proyecto entero.</a:t>
            </a:r>
            <a:endParaRPr lang="es-MX" sz="2800" i="1" dirty="0"/>
          </a:p>
        </p:txBody>
      </p:sp>
      <p:sp>
        <p:nvSpPr>
          <p:cNvPr id="2" name="1 Título"/>
          <p:cNvSpPr>
            <a:spLocks noGrp="1"/>
          </p:cNvSpPr>
          <p:nvPr>
            <p:ph type="title"/>
          </p:nvPr>
        </p:nvSpPr>
        <p:spPr/>
        <p:txBody>
          <a:bodyPr>
            <a:normAutofit fontScale="90000"/>
          </a:bodyPr>
          <a:lstStyle/>
          <a:p>
            <a:pPr algn="ctr"/>
            <a:r>
              <a:rPr lang="es-MX" dirty="0" smtClean="0"/>
              <a:t>Análisis de Proyectos de</a:t>
            </a:r>
            <a:br>
              <a:rPr lang="es-MX" dirty="0" smtClean="0"/>
            </a:br>
            <a:r>
              <a:rPr lang="es-MX" dirty="0" smtClean="0"/>
              <a:t>Sistemas </a:t>
            </a:r>
            <a:r>
              <a:rPr lang="es-MX" dirty="0" err="1" smtClean="0"/>
              <a:t>Mecatronicos</a:t>
            </a:r>
            <a:endParaRPr lang="es-MX"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571612"/>
            <a:ext cx="8229600" cy="4525963"/>
          </a:xfrm>
        </p:spPr>
        <p:txBody>
          <a:bodyPr>
            <a:normAutofit fontScale="92500" lnSpcReduction="10000"/>
          </a:bodyPr>
          <a:lstStyle/>
          <a:p>
            <a:pPr algn="ctr">
              <a:buNone/>
            </a:pPr>
            <a:r>
              <a:rPr lang="es-MX" sz="3000" b="1" i="1" dirty="0"/>
              <a:t>Introducción a la Administración de </a:t>
            </a:r>
            <a:r>
              <a:rPr lang="es-MX" sz="3000" b="1" i="1" dirty="0" smtClean="0"/>
              <a:t>Proyectos</a:t>
            </a:r>
          </a:p>
          <a:p>
            <a:pPr algn="ctr">
              <a:buNone/>
            </a:pPr>
            <a:endParaRPr lang="es-MX" sz="2000" b="1" i="1" dirty="0" smtClean="0"/>
          </a:p>
          <a:p>
            <a:pPr>
              <a:buNone/>
            </a:pPr>
            <a:r>
              <a:rPr lang="es-MX" sz="2400" dirty="0" smtClean="0"/>
              <a:t> </a:t>
            </a:r>
            <a:r>
              <a:rPr lang="es-MX" sz="2200" b="1" dirty="0"/>
              <a:t>Los Elementos que componen una Programación de Proyecto</a:t>
            </a:r>
            <a:r>
              <a:rPr lang="es-MX" sz="2200" b="1" dirty="0" smtClean="0"/>
              <a:t>:</a:t>
            </a:r>
          </a:p>
          <a:p>
            <a:pPr>
              <a:buNone/>
            </a:pPr>
            <a:endParaRPr lang="es-MX" sz="1700" b="1" dirty="0" smtClean="0"/>
          </a:p>
          <a:p>
            <a:pPr algn="ctr">
              <a:buNone/>
            </a:pPr>
            <a:r>
              <a:rPr lang="es-MX" b="1" i="1" dirty="0" smtClean="0"/>
              <a:t>CALENDARIZACIÓN</a:t>
            </a:r>
          </a:p>
          <a:p>
            <a:pPr>
              <a:buNone/>
            </a:pPr>
            <a:endParaRPr lang="es-MX" sz="400" b="1" dirty="0"/>
          </a:p>
          <a:p>
            <a:pPr algn="just">
              <a:buFont typeface="Wingdings" pitchFamily="2" charset="2"/>
              <a:buChar char="ü"/>
            </a:pPr>
            <a:r>
              <a:rPr lang="es-MX" sz="2800" b="1" dirty="0" smtClean="0"/>
              <a:t> </a:t>
            </a:r>
            <a:r>
              <a:rPr lang="es-MX" sz="2800" b="1" dirty="0"/>
              <a:t>Holguras: </a:t>
            </a:r>
            <a:r>
              <a:rPr lang="es-MX" sz="2800" dirty="0"/>
              <a:t>Duración adicional que puede demorarse una </a:t>
            </a:r>
            <a:r>
              <a:rPr lang="es-MX" sz="2800" dirty="0" smtClean="0"/>
              <a:t>tarea, sin </a:t>
            </a:r>
            <a:r>
              <a:rPr lang="es-MX" sz="2800" dirty="0"/>
              <a:t>que se afecte la fecha de terminación del proyecto. </a:t>
            </a:r>
            <a:r>
              <a:rPr lang="es-MX" sz="2800" dirty="0" smtClean="0"/>
              <a:t>Existen varios </a:t>
            </a:r>
            <a:r>
              <a:rPr lang="es-MX" sz="2800" dirty="0"/>
              <a:t>tipo de holguras, las más relevantes son: la holgura total </a:t>
            </a:r>
            <a:r>
              <a:rPr lang="es-MX" sz="2800" dirty="0" smtClean="0"/>
              <a:t>de la </a:t>
            </a:r>
            <a:r>
              <a:rPr lang="es-MX" sz="2800" dirty="0"/>
              <a:t>cadena a la que corresponde la tarea y la holgura libre de </a:t>
            </a:r>
            <a:r>
              <a:rPr lang="es-MX" sz="2800" dirty="0" smtClean="0"/>
              <a:t>la misma</a:t>
            </a:r>
            <a:r>
              <a:rPr lang="es-MX" sz="2800" dirty="0"/>
              <a:t>, respecto a sus sucesoras inmediatas.</a:t>
            </a:r>
            <a:endParaRPr lang="es-MX" sz="2800" i="1" dirty="0"/>
          </a:p>
        </p:txBody>
      </p:sp>
      <p:sp>
        <p:nvSpPr>
          <p:cNvPr id="2" name="1 Título"/>
          <p:cNvSpPr>
            <a:spLocks noGrp="1"/>
          </p:cNvSpPr>
          <p:nvPr>
            <p:ph type="title"/>
          </p:nvPr>
        </p:nvSpPr>
        <p:spPr/>
        <p:txBody>
          <a:bodyPr>
            <a:normAutofit fontScale="90000"/>
          </a:bodyPr>
          <a:lstStyle/>
          <a:p>
            <a:pPr algn="ctr"/>
            <a:r>
              <a:rPr lang="es-MX" dirty="0" smtClean="0"/>
              <a:t>Análisis de Proyectos de </a:t>
            </a:r>
            <a:br>
              <a:rPr lang="es-MX" dirty="0" smtClean="0"/>
            </a:br>
            <a:r>
              <a:rPr lang="es-MX" dirty="0" smtClean="0"/>
              <a:t>Sistemas </a:t>
            </a:r>
            <a:r>
              <a:rPr lang="es-MX" dirty="0" err="1" smtClean="0"/>
              <a:t>Mecatronicos</a:t>
            </a:r>
            <a:endParaRPr lang="es-MX"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571612"/>
            <a:ext cx="8229600" cy="4525963"/>
          </a:xfrm>
        </p:spPr>
        <p:txBody>
          <a:bodyPr>
            <a:normAutofit/>
          </a:bodyPr>
          <a:lstStyle/>
          <a:p>
            <a:pPr algn="ctr">
              <a:buNone/>
            </a:pPr>
            <a:r>
              <a:rPr lang="es-MX" sz="2800" b="1" i="1" dirty="0"/>
              <a:t>Introducción a la Administración de </a:t>
            </a:r>
            <a:r>
              <a:rPr lang="es-MX" sz="2800" b="1" i="1" dirty="0" smtClean="0"/>
              <a:t>Proyectos</a:t>
            </a:r>
          </a:p>
          <a:p>
            <a:pPr algn="ctr">
              <a:buNone/>
            </a:pPr>
            <a:endParaRPr lang="es-MX" sz="2000" b="1" i="1" dirty="0" smtClean="0"/>
          </a:p>
          <a:p>
            <a:pPr>
              <a:buNone/>
            </a:pPr>
            <a:r>
              <a:rPr lang="es-MX" sz="2400" dirty="0" smtClean="0"/>
              <a:t> </a:t>
            </a:r>
            <a:r>
              <a:rPr lang="es-MX" sz="2000" b="1" dirty="0"/>
              <a:t>Los Elementos que componen una Programación de Proyecto</a:t>
            </a:r>
            <a:r>
              <a:rPr lang="es-MX" sz="2000" b="1" dirty="0" smtClean="0"/>
              <a:t>:</a:t>
            </a:r>
          </a:p>
          <a:p>
            <a:pPr>
              <a:buNone/>
            </a:pPr>
            <a:endParaRPr lang="es-MX" sz="500" b="1" dirty="0" smtClean="0"/>
          </a:p>
          <a:p>
            <a:pPr algn="ctr">
              <a:buNone/>
            </a:pPr>
            <a:r>
              <a:rPr lang="es-MX" b="1" i="1" dirty="0" smtClean="0"/>
              <a:t>CALENDARIZACIÓN</a:t>
            </a:r>
          </a:p>
          <a:p>
            <a:pPr>
              <a:buNone/>
            </a:pPr>
            <a:endParaRPr lang="es-MX" sz="500" b="1" dirty="0"/>
          </a:p>
          <a:p>
            <a:pPr algn="just">
              <a:buFont typeface="Wingdings" pitchFamily="2" charset="2"/>
              <a:buChar char="ü"/>
            </a:pPr>
            <a:r>
              <a:rPr lang="es-MX" sz="2800" b="1" dirty="0"/>
              <a:t>Ruta Crítica: </a:t>
            </a:r>
            <a:r>
              <a:rPr lang="es-MX" sz="2800" dirty="0"/>
              <a:t>Cadena de actividades más extensa del </a:t>
            </a:r>
            <a:r>
              <a:rPr lang="es-MX" sz="2800" dirty="0" smtClean="0"/>
              <a:t>proyecto. La </a:t>
            </a:r>
            <a:r>
              <a:rPr lang="es-MX" sz="2800" dirty="0"/>
              <a:t>fecha de fin de la ruta crítica siempre será la del </a:t>
            </a:r>
            <a:r>
              <a:rPr lang="es-MX" sz="2800" dirty="0" smtClean="0"/>
              <a:t>proyecto también</a:t>
            </a:r>
            <a:r>
              <a:rPr lang="es-MX" sz="2800" dirty="0"/>
              <a:t>. Las tareas que integran la ruta crítica no tienen </a:t>
            </a:r>
            <a:r>
              <a:rPr lang="es-MX" sz="2800" dirty="0" smtClean="0"/>
              <a:t>ningún tipo </a:t>
            </a:r>
            <a:r>
              <a:rPr lang="es-MX" sz="2800" dirty="0"/>
              <a:t>de holgura.</a:t>
            </a:r>
            <a:endParaRPr lang="es-MX" sz="2800" i="1" dirty="0"/>
          </a:p>
        </p:txBody>
      </p:sp>
      <p:sp>
        <p:nvSpPr>
          <p:cNvPr id="2" name="1 Título"/>
          <p:cNvSpPr>
            <a:spLocks noGrp="1"/>
          </p:cNvSpPr>
          <p:nvPr>
            <p:ph type="title"/>
          </p:nvPr>
        </p:nvSpPr>
        <p:spPr/>
        <p:txBody>
          <a:bodyPr>
            <a:normAutofit fontScale="90000"/>
          </a:bodyPr>
          <a:lstStyle/>
          <a:p>
            <a:pPr algn="ctr"/>
            <a:r>
              <a:rPr lang="es-MX" dirty="0" smtClean="0"/>
              <a:t>Análisis de Proyectos de </a:t>
            </a:r>
            <a:br>
              <a:rPr lang="es-MX" dirty="0" smtClean="0"/>
            </a:br>
            <a:r>
              <a:rPr lang="es-MX" dirty="0" smtClean="0"/>
              <a:t>Sistemas </a:t>
            </a:r>
            <a:r>
              <a:rPr lang="es-MX" dirty="0" err="1" smtClean="0"/>
              <a:t>Mecatronicos</a:t>
            </a:r>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62500" lnSpcReduction="20000"/>
          </a:bodyPr>
          <a:lstStyle/>
          <a:p>
            <a:pPr algn="ctr">
              <a:buNone/>
            </a:pPr>
            <a:r>
              <a:rPr lang="es-MX" sz="4400" b="1" dirty="0"/>
              <a:t>Introducción a la Administración de </a:t>
            </a:r>
            <a:r>
              <a:rPr lang="es-MX" sz="4400" b="1" dirty="0" smtClean="0"/>
              <a:t>Proyectos</a:t>
            </a:r>
            <a:endParaRPr lang="es-MX" sz="4400" b="1" dirty="0"/>
          </a:p>
          <a:p>
            <a:pPr>
              <a:buNone/>
            </a:pPr>
            <a:r>
              <a:rPr lang="es-MX" dirty="0" smtClean="0"/>
              <a:t> </a:t>
            </a:r>
            <a:r>
              <a:rPr lang="es-MX" b="1" dirty="0"/>
              <a:t>¿Qué es un Proyecto?</a:t>
            </a:r>
          </a:p>
          <a:p>
            <a:r>
              <a:rPr lang="es-MX" b="1" dirty="0"/>
              <a:t>Una serie de tareas no rutinarias, interrelacionadas, con un inicio y un</a:t>
            </a:r>
          </a:p>
          <a:p>
            <a:r>
              <a:rPr lang="es-MX" b="1" dirty="0"/>
              <a:t>fin determinados, cuya ejecución está enfocada a la obtención de un</a:t>
            </a:r>
          </a:p>
          <a:p>
            <a:r>
              <a:rPr lang="es-MX" b="1" dirty="0"/>
              <a:t>objetivo bien </a:t>
            </a:r>
            <a:r>
              <a:rPr lang="es-MX" b="1" dirty="0" smtClean="0"/>
              <a:t>definido</a:t>
            </a:r>
          </a:p>
          <a:p>
            <a:pPr>
              <a:buNone/>
            </a:pPr>
            <a:endParaRPr lang="es-MX" b="1" dirty="0"/>
          </a:p>
          <a:p>
            <a:pPr>
              <a:buNone/>
            </a:pPr>
            <a:r>
              <a:rPr lang="es-MX" dirty="0" smtClean="0"/>
              <a:t> </a:t>
            </a:r>
            <a:r>
              <a:rPr lang="es-MX" b="1" dirty="0"/>
              <a:t>¿Qué es un “Objetivo bien definido”?</a:t>
            </a:r>
          </a:p>
          <a:p>
            <a:r>
              <a:rPr lang="es-MX" b="1" dirty="0"/>
              <a:t>Es un meta clara, delimitada y mensurable, la cual describe uno o</a:t>
            </a:r>
          </a:p>
          <a:p>
            <a:r>
              <a:rPr lang="es-MX" b="1" dirty="0"/>
              <a:t>varios aspectos del estado futuro deseado, con respecto al estado</a:t>
            </a:r>
          </a:p>
          <a:p>
            <a:r>
              <a:rPr lang="es-MX" b="1" dirty="0"/>
              <a:t>presente. Por lo general, un objetivo se define en términos de alcance,</a:t>
            </a:r>
          </a:p>
          <a:p>
            <a:r>
              <a:rPr lang="es-MX" b="1" dirty="0"/>
              <a:t>tiempo, costo y calidad.</a:t>
            </a:r>
          </a:p>
          <a:p>
            <a:r>
              <a:rPr lang="es-MX" b="1" dirty="0"/>
              <a:t>En muchas ocasiones, la obtención de cierto objetivo presupone la</a:t>
            </a:r>
          </a:p>
          <a:p>
            <a:r>
              <a:rPr lang="es-MX" b="1" dirty="0"/>
              <a:t>consecución previa de metas intermedias.</a:t>
            </a:r>
          </a:p>
          <a:p>
            <a:pPr>
              <a:buNone/>
            </a:pPr>
            <a:r>
              <a:rPr lang="es-MX" b="1" dirty="0" smtClean="0"/>
              <a:t>		</a:t>
            </a:r>
          </a:p>
          <a:p>
            <a:pPr>
              <a:buNone/>
            </a:pPr>
            <a:r>
              <a:rPr lang="es-MX" b="1" dirty="0"/>
              <a:t>	</a:t>
            </a:r>
            <a:r>
              <a:rPr lang="es-MX" b="1" dirty="0" smtClean="0"/>
              <a:t>	“…</a:t>
            </a:r>
            <a:r>
              <a:rPr lang="es-MX" b="1" dirty="0"/>
              <a:t>Cuando no sabes a dónde vas, cualquier camino te lleva…”</a:t>
            </a:r>
            <a:endParaRPr lang="es-MX" dirty="0"/>
          </a:p>
        </p:txBody>
      </p:sp>
      <p:sp>
        <p:nvSpPr>
          <p:cNvPr id="2" name="1 Título"/>
          <p:cNvSpPr>
            <a:spLocks noGrp="1"/>
          </p:cNvSpPr>
          <p:nvPr>
            <p:ph type="title"/>
          </p:nvPr>
        </p:nvSpPr>
        <p:spPr/>
        <p:txBody>
          <a:bodyPr>
            <a:normAutofit fontScale="90000"/>
          </a:bodyPr>
          <a:lstStyle/>
          <a:p>
            <a:pPr algn="ctr"/>
            <a:r>
              <a:rPr lang="es-MX" dirty="0" smtClean="0"/>
              <a:t>Análisis de Proyectos de</a:t>
            </a:r>
            <a:br>
              <a:rPr lang="es-MX" dirty="0" smtClean="0"/>
            </a:br>
            <a:r>
              <a:rPr lang="es-MX" dirty="0" smtClean="0"/>
              <a:t> Sistemas </a:t>
            </a:r>
            <a:r>
              <a:rPr lang="es-MX" dirty="0" err="1" smtClean="0"/>
              <a:t>Mecatronicos</a:t>
            </a:r>
            <a:endParaRPr lang="es-MX"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571612"/>
            <a:ext cx="8229600" cy="4525963"/>
          </a:xfrm>
        </p:spPr>
        <p:txBody>
          <a:bodyPr>
            <a:normAutofit/>
          </a:bodyPr>
          <a:lstStyle/>
          <a:p>
            <a:pPr algn="ctr">
              <a:buNone/>
            </a:pPr>
            <a:r>
              <a:rPr lang="es-MX" sz="2800" b="1" i="1" dirty="0"/>
              <a:t>Introducción a la Administración de </a:t>
            </a:r>
            <a:r>
              <a:rPr lang="es-MX" sz="2800" b="1" i="1" dirty="0" smtClean="0"/>
              <a:t>Proyectos</a:t>
            </a:r>
          </a:p>
          <a:p>
            <a:pPr algn="ctr">
              <a:buNone/>
            </a:pPr>
            <a:endParaRPr lang="es-MX" sz="2000" b="1" i="1" dirty="0" smtClean="0"/>
          </a:p>
          <a:p>
            <a:pPr>
              <a:buNone/>
            </a:pPr>
            <a:r>
              <a:rPr lang="es-MX" sz="2000" dirty="0" smtClean="0"/>
              <a:t> </a:t>
            </a:r>
            <a:r>
              <a:rPr lang="es-MX" sz="2000" b="1" dirty="0"/>
              <a:t>Los Elementos que componen una Programación de Proyecto</a:t>
            </a:r>
            <a:r>
              <a:rPr lang="es-MX" sz="2000" b="1" dirty="0" smtClean="0"/>
              <a:t>:</a:t>
            </a:r>
          </a:p>
          <a:p>
            <a:pPr>
              <a:buNone/>
            </a:pPr>
            <a:endParaRPr lang="es-MX" sz="1600" b="1" dirty="0" smtClean="0"/>
          </a:p>
          <a:p>
            <a:pPr algn="just">
              <a:buNone/>
            </a:pPr>
            <a:r>
              <a:rPr lang="es-MX" sz="2400" b="1" dirty="0" smtClean="0"/>
              <a:t>	</a:t>
            </a:r>
            <a:r>
              <a:rPr lang="es-MX" sz="2400" i="1" dirty="0" smtClean="0"/>
              <a:t>Una </a:t>
            </a:r>
            <a:r>
              <a:rPr lang="es-MX" sz="2400" i="1" dirty="0"/>
              <a:t>vez que se ha concluido la programación del proyecto, </a:t>
            </a:r>
            <a:r>
              <a:rPr lang="es-MX" sz="2400" i="1" dirty="0" smtClean="0"/>
              <a:t>tendremos definido </a:t>
            </a:r>
            <a:r>
              <a:rPr lang="es-MX" sz="2400" i="1" dirty="0"/>
              <a:t>cuáles tareas son importantes para la obtención del objetivo; </a:t>
            </a:r>
            <a:r>
              <a:rPr lang="es-MX" sz="2400" i="1" dirty="0" smtClean="0"/>
              <a:t>de ellas</a:t>
            </a:r>
            <a:r>
              <a:rPr lang="es-MX" sz="2400" i="1" dirty="0"/>
              <a:t>, a su vez cuáles son prioritarias según la lógica del mismo, </a:t>
            </a:r>
            <a:r>
              <a:rPr lang="es-MX" sz="2400" i="1" dirty="0" smtClean="0"/>
              <a:t>cuáles tienen </a:t>
            </a:r>
            <a:r>
              <a:rPr lang="es-MX" sz="2400" i="1" dirty="0"/>
              <a:t>preferencia y cuáles pueden esperar.</a:t>
            </a:r>
            <a:endParaRPr lang="es-MX" sz="2000" i="1" dirty="0"/>
          </a:p>
        </p:txBody>
      </p:sp>
      <p:sp>
        <p:nvSpPr>
          <p:cNvPr id="2" name="1 Título"/>
          <p:cNvSpPr>
            <a:spLocks noGrp="1"/>
          </p:cNvSpPr>
          <p:nvPr>
            <p:ph type="title"/>
          </p:nvPr>
        </p:nvSpPr>
        <p:spPr/>
        <p:txBody>
          <a:bodyPr>
            <a:normAutofit fontScale="90000"/>
          </a:bodyPr>
          <a:lstStyle/>
          <a:p>
            <a:pPr algn="ctr"/>
            <a:r>
              <a:rPr lang="es-MX" dirty="0" smtClean="0"/>
              <a:t>Análisis de Proyectos de </a:t>
            </a:r>
            <a:br>
              <a:rPr lang="es-MX" dirty="0" smtClean="0"/>
            </a:br>
            <a:r>
              <a:rPr lang="es-MX" dirty="0" smtClean="0"/>
              <a:t>Sistemas </a:t>
            </a:r>
            <a:r>
              <a:rPr lang="es-MX" dirty="0" err="1" smtClean="0"/>
              <a:t>Mecatronicos</a:t>
            </a:r>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571612"/>
            <a:ext cx="8229600" cy="4525963"/>
          </a:xfrm>
        </p:spPr>
        <p:txBody>
          <a:bodyPr>
            <a:normAutofit fontScale="70000" lnSpcReduction="20000"/>
          </a:bodyPr>
          <a:lstStyle/>
          <a:p>
            <a:pPr algn="ctr">
              <a:buNone/>
            </a:pPr>
            <a:r>
              <a:rPr lang="es-MX" sz="4000" b="1" i="1" dirty="0"/>
              <a:t>Introducción a la Administración de Proyectos</a:t>
            </a:r>
          </a:p>
          <a:p>
            <a:pPr>
              <a:buNone/>
            </a:pPr>
            <a:r>
              <a:rPr lang="es-MX" sz="4000" b="1" i="1" dirty="0" smtClean="0"/>
              <a:t>Algunos </a:t>
            </a:r>
            <a:r>
              <a:rPr lang="es-MX" sz="4000" b="1" i="1" dirty="0"/>
              <a:t>ejemplos de Proyectos</a:t>
            </a:r>
            <a:r>
              <a:rPr lang="es-MX" sz="4000" b="1" i="1" dirty="0" smtClean="0"/>
              <a:t>:</a:t>
            </a:r>
          </a:p>
          <a:p>
            <a:pPr>
              <a:buNone/>
            </a:pPr>
            <a:endParaRPr lang="es-MX" sz="1800" b="1" i="1" dirty="0"/>
          </a:p>
          <a:p>
            <a:pPr>
              <a:buFont typeface="Wingdings" pitchFamily="2" charset="2"/>
              <a:buChar char="ü"/>
            </a:pPr>
            <a:r>
              <a:rPr lang="es-MX" dirty="0" smtClean="0"/>
              <a:t> </a:t>
            </a:r>
            <a:r>
              <a:rPr lang="es-MX" b="1" dirty="0"/>
              <a:t>Construcción de un edificio</a:t>
            </a:r>
          </a:p>
          <a:p>
            <a:pPr>
              <a:buFont typeface="Wingdings" pitchFamily="2" charset="2"/>
              <a:buChar char="ü"/>
            </a:pPr>
            <a:r>
              <a:rPr lang="es-MX" dirty="0" smtClean="0"/>
              <a:t> </a:t>
            </a:r>
            <a:r>
              <a:rPr lang="es-MX" b="1" dirty="0"/>
              <a:t>Implementar un sistema de información</a:t>
            </a:r>
          </a:p>
          <a:p>
            <a:pPr>
              <a:buFont typeface="Wingdings" pitchFamily="2" charset="2"/>
              <a:buChar char="ü"/>
            </a:pPr>
            <a:r>
              <a:rPr lang="es-MX" dirty="0" smtClean="0"/>
              <a:t> </a:t>
            </a:r>
            <a:r>
              <a:rPr lang="es-MX" b="1" dirty="0"/>
              <a:t>Puesta en escena de una producción teatral</a:t>
            </a:r>
          </a:p>
          <a:p>
            <a:pPr>
              <a:buFont typeface="Wingdings" pitchFamily="2" charset="2"/>
              <a:buChar char="ü"/>
            </a:pPr>
            <a:r>
              <a:rPr lang="es-MX" dirty="0" smtClean="0"/>
              <a:t> </a:t>
            </a:r>
            <a:r>
              <a:rPr lang="es-MX" b="1" dirty="0"/>
              <a:t>Planeación de unas vacaciones</a:t>
            </a:r>
          </a:p>
          <a:p>
            <a:pPr>
              <a:buFont typeface="Wingdings" pitchFamily="2" charset="2"/>
              <a:buChar char="ü"/>
            </a:pPr>
            <a:r>
              <a:rPr lang="es-MX" dirty="0" smtClean="0"/>
              <a:t> </a:t>
            </a:r>
            <a:r>
              <a:rPr lang="es-MX" b="1" dirty="0"/>
              <a:t>Planeación de la siembra y cosecha de un producto agrícola</a:t>
            </a:r>
          </a:p>
          <a:p>
            <a:pPr>
              <a:buFont typeface="Wingdings" pitchFamily="2" charset="2"/>
              <a:buChar char="ü"/>
            </a:pPr>
            <a:r>
              <a:rPr lang="es-MX" dirty="0" smtClean="0"/>
              <a:t> </a:t>
            </a:r>
            <a:r>
              <a:rPr lang="es-MX" b="1" dirty="0"/>
              <a:t>Instalación de un negocio</a:t>
            </a:r>
          </a:p>
          <a:p>
            <a:pPr>
              <a:buFont typeface="Wingdings" pitchFamily="2" charset="2"/>
              <a:buChar char="ü"/>
            </a:pPr>
            <a:r>
              <a:rPr lang="es-MX" dirty="0" smtClean="0"/>
              <a:t> </a:t>
            </a:r>
            <a:r>
              <a:rPr lang="es-MX" b="1" dirty="0"/>
              <a:t>Planeación de una boda</a:t>
            </a:r>
          </a:p>
          <a:p>
            <a:pPr>
              <a:buFont typeface="Wingdings" pitchFamily="2" charset="2"/>
              <a:buChar char="ü"/>
            </a:pPr>
            <a:r>
              <a:rPr lang="es-MX" dirty="0" smtClean="0"/>
              <a:t> </a:t>
            </a:r>
            <a:r>
              <a:rPr lang="es-MX" b="1" dirty="0"/>
              <a:t>Organizar un congreso o evento</a:t>
            </a:r>
          </a:p>
          <a:p>
            <a:pPr>
              <a:buFont typeface="Wingdings" pitchFamily="2" charset="2"/>
              <a:buChar char="ü"/>
            </a:pPr>
            <a:r>
              <a:rPr lang="es-MX" dirty="0" smtClean="0"/>
              <a:t> </a:t>
            </a:r>
            <a:r>
              <a:rPr lang="es-MX" b="1" dirty="0"/>
              <a:t>La puesta de un satélite en órbita</a:t>
            </a:r>
          </a:p>
          <a:p>
            <a:pPr>
              <a:buFont typeface="Wingdings" pitchFamily="2" charset="2"/>
              <a:buChar char="ü"/>
            </a:pPr>
            <a:r>
              <a:rPr lang="es-MX" dirty="0" smtClean="0"/>
              <a:t> </a:t>
            </a:r>
            <a:r>
              <a:rPr lang="es-MX" b="1" dirty="0"/>
              <a:t>Implementar un programa de asistencia social</a:t>
            </a:r>
          </a:p>
          <a:p>
            <a:pPr>
              <a:buFont typeface="Wingdings" pitchFamily="2" charset="2"/>
              <a:buChar char="ü"/>
            </a:pPr>
            <a:r>
              <a:rPr lang="es-MX" dirty="0" smtClean="0"/>
              <a:t> </a:t>
            </a:r>
            <a:r>
              <a:rPr lang="es-MX" b="1" dirty="0"/>
              <a:t>Planeación de tu propio “proyecto de vida”</a:t>
            </a:r>
            <a:endParaRPr lang="es-MX" dirty="0"/>
          </a:p>
        </p:txBody>
      </p:sp>
      <p:sp>
        <p:nvSpPr>
          <p:cNvPr id="2" name="1 Título"/>
          <p:cNvSpPr>
            <a:spLocks noGrp="1"/>
          </p:cNvSpPr>
          <p:nvPr>
            <p:ph type="title"/>
          </p:nvPr>
        </p:nvSpPr>
        <p:spPr/>
        <p:txBody>
          <a:bodyPr>
            <a:normAutofit fontScale="90000"/>
          </a:bodyPr>
          <a:lstStyle/>
          <a:p>
            <a:pPr algn="ctr"/>
            <a:r>
              <a:rPr lang="es-MX" dirty="0" smtClean="0"/>
              <a:t>Análisis de Proyectos de</a:t>
            </a:r>
            <a:br>
              <a:rPr lang="es-MX" dirty="0" smtClean="0"/>
            </a:br>
            <a:r>
              <a:rPr lang="es-MX" dirty="0" smtClean="0"/>
              <a:t> Sistemas </a:t>
            </a:r>
            <a:r>
              <a:rPr lang="es-MX" dirty="0" err="1" smtClean="0"/>
              <a:t>Mecatronicos</a:t>
            </a:r>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571612"/>
            <a:ext cx="8229600" cy="4525963"/>
          </a:xfrm>
        </p:spPr>
        <p:txBody>
          <a:bodyPr>
            <a:normAutofit fontScale="40000" lnSpcReduction="20000"/>
          </a:bodyPr>
          <a:lstStyle/>
          <a:p>
            <a:pPr algn="ctr">
              <a:buNone/>
            </a:pPr>
            <a:r>
              <a:rPr lang="es-MX" sz="6000" b="1" i="1" dirty="0"/>
              <a:t>Introducción a la Administración de </a:t>
            </a:r>
            <a:r>
              <a:rPr lang="es-MX" sz="6000" b="1" i="1" dirty="0" smtClean="0"/>
              <a:t>Proyectos</a:t>
            </a:r>
          </a:p>
          <a:p>
            <a:pPr>
              <a:buNone/>
            </a:pPr>
            <a:endParaRPr lang="es-MX" sz="4000" b="1" i="1" dirty="0" smtClean="0"/>
          </a:p>
          <a:p>
            <a:pPr>
              <a:buNone/>
            </a:pPr>
            <a:r>
              <a:rPr lang="es-MX" sz="4000" dirty="0" smtClean="0"/>
              <a:t> </a:t>
            </a:r>
            <a:r>
              <a:rPr lang="es-MX" sz="4000" b="1" i="1" dirty="0"/>
              <a:t>El proceso para las etapas de Definición y Planeación</a:t>
            </a:r>
            <a:r>
              <a:rPr lang="es-MX" sz="4000" b="1" i="1" dirty="0" smtClean="0"/>
              <a:t>:</a:t>
            </a:r>
          </a:p>
          <a:p>
            <a:pPr>
              <a:buNone/>
            </a:pPr>
            <a:endParaRPr lang="es-MX" sz="4000" dirty="0"/>
          </a:p>
          <a:p>
            <a:pPr>
              <a:buNone/>
            </a:pPr>
            <a:r>
              <a:rPr lang="es-MX" sz="4000" dirty="0"/>
              <a:t>1. Definir el objetivo del proyecto</a:t>
            </a:r>
          </a:p>
          <a:p>
            <a:pPr>
              <a:buNone/>
            </a:pPr>
            <a:r>
              <a:rPr lang="es-MX" sz="4000" dirty="0"/>
              <a:t>2. Definir el alcance del proyecto</a:t>
            </a:r>
          </a:p>
          <a:p>
            <a:pPr>
              <a:buNone/>
            </a:pPr>
            <a:r>
              <a:rPr lang="es-MX" sz="4000" dirty="0"/>
              <a:t>3. Dividir el alcance del proyecto en “piezas” o paquetes de trabajo</a:t>
            </a:r>
          </a:p>
          <a:p>
            <a:pPr>
              <a:buNone/>
            </a:pPr>
            <a:r>
              <a:rPr lang="es-MX" sz="4000" dirty="0"/>
              <a:t>(Estructura de División de Trabajo –EDT-)</a:t>
            </a:r>
          </a:p>
          <a:p>
            <a:pPr>
              <a:buNone/>
            </a:pPr>
            <a:r>
              <a:rPr lang="es-MX" sz="4000" dirty="0"/>
              <a:t>4. Definir las tareas necesarias para cada paquete de trabajo</a:t>
            </a:r>
          </a:p>
          <a:p>
            <a:pPr>
              <a:buNone/>
            </a:pPr>
            <a:r>
              <a:rPr lang="es-MX" sz="4000" dirty="0"/>
              <a:t>5. Estimar las duraciones para cada tarea</a:t>
            </a:r>
          </a:p>
          <a:p>
            <a:pPr>
              <a:buNone/>
            </a:pPr>
            <a:r>
              <a:rPr lang="es-MX" sz="4000" dirty="0"/>
              <a:t>6. Definir responsable, qué recursos y cuánto de cada uno se</a:t>
            </a:r>
          </a:p>
          <a:p>
            <a:pPr>
              <a:buNone/>
            </a:pPr>
            <a:r>
              <a:rPr lang="es-MX" sz="4000" dirty="0"/>
              <a:t>requiere para cumplir con la duración estimada de cada tarea</a:t>
            </a:r>
          </a:p>
          <a:p>
            <a:pPr>
              <a:buNone/>
            </a:pPr>
            <a:r>
              <a:rPr lang="es-MX" sz="4000" dirty="0"/>
              <a:t>7. Definir el orden e interdependencia de las tareas</a:t>
            </a:r>
          </a:p>
          <a:p>
            <a:pPr>
              <a:buNone/>
            </a:pPr>
            <a:r>
              <a:rPr lang="es-MX" sz="4000" dirty="0"/>
              <a:t>8. Calendarizar las tareas y el presupuesto (CPM/PERT/Gantt)</a:t>
            </a:r>
          </a:p>
          <a:p>
            <a:pPr>
              <a:buNone/>
            </a:pPr>
            <a:r>
              <a:rPr lang="es-MX" sz="4000" dirty="0"/>
              <a:t>9. Revisar el cumplimiento del objetivo en tiempo y costo</a:t>
            </a:r>
          </a:p>
          <a:p>
            <a:pPr>
              <a:buNone/>
            </a:pPr>
            <a:r>
              <a:rPr lang="es-MX" sz="4000" dirty="0"/>
              <a:t>10. Ajustes a la programación para cumplir objetivo</a:t>
            </a:r>
          </a:p>
          <a:p>
            <a:pPr>
              <a:buNone/>
            </a:pPr>
            <a:r>
              <a:rPr lang="es-MX" sz="4000" dirty="0"/>
              <a:t>11. Establecer el Plan como Línea de base para Ejecución</a:t>
            </a:r>
            <a:endParaRPr lang="es-MX" sz="4000" i="1" dirty="0"/>
          </a:p>
        </p:txBody>
      </p:sp>
      <p:sp>
        <p:nvSpPr>
          <p:cNvPr id="2" name="1 Título"/>
          <p:cNvSpPr>
            <a:spLocks noGrp="1"/>
          </p:cNvSpPr>
          <p:nvPr>
            <p:ph type="title"/>
          </p:nvPr>
        </p:nvSpPr>
        <p:spPr/>
        <p:txBody>
          <a:bodyPr>
            <a:normAutofit fontScale="90000"/>
          </a:bodyPr>
          <a:lstStyle/>
          <a:p>
            <a:pPr algn="ctr"/>
            <a:r>
              <a:rPr lang="es-MX" dirty="0" smtClean="0"/>
              <a:t>Análisis de Proyectos de </a:t>
            </a:r>
            <a:br>
              <a:rPr lang="es-MX" dirty="0" smtClean="0"/>
            </a:br>
            <a:r>
              <a:rPr lang="es-MX" dirty="0" smtClean="0"/>
              <a:t>Sistemas </a:t>
            </a:r>
            <a:r>
              <a:rPr lang="es-MX" dirty="0" err="1" smtClean="0"/>
              <a:t>Mecatronicos</a:t>
            </a:r>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714348" y="2214554"/>
            <a:ext cx="7572428" cy="4331311"/>
          </a:xfrm>
          <a:prstGeom prst="rect">
            <a:avLst/>
          </a:prstGeom>
          <a:noFill/>
          <a:ln w="9525">
            <a:noFill/>
            <a:miter lim="800000"/>
            <a:headEnd/>
            <a:tailEnd/>
          </a:ln>
          <a:effectLst/>
        </p:spPr>
      </p:pic>
      <p:sp>
        <p:nvSpPr>
          <p:cNvPr id="3" name="2 Marcador de contenido"/>
          <p:cNvSpPr>
            <a:spLocks noGrp="1"/>
          </p:cNvSpPr>
          <p:nvPr>
            <p:ph idx="1"/>
          </p:nvPr>
        </p:nvSpPr>
        <p:spPr>
          <a:xfrm>
            <a:off x="500034" y="1428736"/>
            <a:ext cx="8301038" cy="1168377"/>
          </a:xfrm>
        </p:spPr>
        <p:txBody>
          <a:bodyPr>
            <a:normAutofit/>
          </a:bodyPr>
          <a:lstStyle/>
          <a:p>
            <a:pPr algn="ctr">
              <a:buNone/>
            </a:pPr>
            <a:r>
              <a:rPr lang="es-MX" sz="2400" b="1" i="1" dirty="0"/>
              <a:t>Introducción a la Administración de </a:t>
            </a:r>
            <a:r>
              <a:rPr lang="es-MX" sz="2400" b="1" i="1" dirty="0" smtClean="0"/>
              <a:t>Proyectos</a:t>
            </a:r>
          </a:p>
          <a:p>
            <a:pPr algn="ctr">
              <a:buNone/>
            </a:pPr>
            <a:r>
              <a:rPr lang="es-MX" sz="2000" b="1" dirty="0"/>
              <a:t>¿Quiénes son los actores que participan en el Proyecto?</a:t>
            </a:r>
            <a:endParaRPr lang="es-MX" sz="2000" b="1" i="1" dirty="0" smtClean="0"/>
          </a:p>
          <a:p>
            <a:pPr algn="ctr">
              <a:buNone/>
            </a:pPr>
            <a:endParaRPr lang="es-MX" sz="9600" b="1" i="1" dirty="0" smtClean="0"/>
          </a:p>
        </p:txBody>
      </p:sp>
      <p:sp>
        <p:nvSpPr>
          <p:cNvPr id="2" name="1 Título"/>
          <p:cNvSpPr>
            <a:spLocks noGrp="1"/>
          </p:cNvSpPr>
          <p:nvPr>
            <p:ph type="title"/>
          </p:nvPr>
        </p:nvSpPr>
        <p:spPr/>
        <p:txBody>
          <a:bodyPr>
            <a:normAutofit fontScale="90000"/>
          </a:bodyPr>
          <a:lstStyle/>
          <a:p>
            <a:pPr algn="ctr"/>
            <a:r>
              <a:rPr lang="es-MX" dirty="0" smtClean="0"/>
              <a:t>Análisis de Proyectos de</a:t>
            </a:r>
            <a:br>
              <a:rPr lang="es-MX" dirty="0" smtClean="0"/>
            </a:br>
            <a:r>
              <a:rPr lang="es-MX" dirty="0" smtClean="0"/>
              <a:t> Sistemas </a:t>
            </a:r>
            <a:r>
              <a:rPr lang="es-MX" dirty="0" err="1" smtClean="0"/>
              <a:t>Mecatronicos</a:t>
            </a:r>
            <a:endParaRPr lang="es-MX"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571612"/>
            <a:ext cx="8229600" cy="4525963"/>
          </a:xfrm>
        </p:spPr>
        <p:txBody>
          <a:bodyPr>
            <a:normAutofit fontScale="62500" lnSpcReduction="20000"/>
          </a:bodyPr>
          <a:lstStyle/>
          <a:p>
            <a:pPr algn="ctr">
              <a:buNone/>
            </a:pPr>
            <a:r>
              <a:rPr lang="es-MX" sz="4500" b="1" i="1" dirty="0"/>
              <a:t>Introducción a la Administración de </a:t>
            </a:r>
            <a:r>
              <a:rPr lang="es-MX" sz="4500" b="1" i="1" dirty="0" smtClean="0"/>
              <a:t>Proyectos</a:t>
            </a:r>
          </a:p>
          <a:p>
            <a:pPr algn="ctr">
              <a:buNone/>
            </a:pPr>
            <a:endParaRPr lang="es-MX" sz="2900" b="1" i="1" dirty="0" smtClean="0"/>
          </a:p>
          <a:p>
            <a:pPr>
              <a:buNone/>
            </a:pPr>
            <a:r>
              <a:rPr lang="es-MX" sz="4000" b="1" dirty="0"/>
              <a:t>Métodos de Programación: CPM, PERT y </a:t>
            </a:r>
            <a:r>
              <a:rPr lang="es-MX" sz="4000" b="1" dirty="0" smtClean="0"/>
              <a:t>Gantt</a:t>
            </a:r>
          </a:p>
          <a:p>
            <a:pPr>
              <a:buNone/>
            </a:pPr>
            <a:endParaRPr lang="es-MX" sz="1800" b="1" dirty="0"/>
          </a:p>
          <a:p>
            <a:pPr>
              <a:buNone/>
            </a:pPr>
            <a:r>
              <a:rPr lang="es-MX" sz="4400" b="1" dirty="0" smtClean="0"/>
              <a:t> </a:t>
            </a:r>
            <a:r>
              <a:rPr lang="es-MX" sz="4400" b="1" dirty="0"/>
              <a:t>¿Qué es el método de la ruta crítica (CPM</a:t>
            </a:r>
            <a:r>
              <a:rPr lang="es-MX" sz="4400" b="1" dirty="0" smtClean="0"/>
              <a:t>)?</a:t>
            </a:r>
          </a:p>
          <a:p>
            <a:pPr>
              <a:buNone/>
            </a:pPr>
            <a:endParaRPr lang="es-MX" sz="1300" b="1" dirty="0" smtClean="0"/>
          </a:p>
          <a:p>
            <a:pPr algn="just">
              <a:buNone/>
            </a:pPr>
            <a:r>
              <a:rPr lang="es-MX" sz="4000" dirty="0" smtClean="0"/>
              <a:t>	Técnica de programación en forma de red, desarrollada durante los años 50’s por la compañía DuPont &amp; Remington Rand. El método calcula la duración total del proyecto basado en la suma de las duraciones de aquellas tareas que integran la cadena más extensa del sistema, a la cual se le denomina ruta crítica.</a:t>
            </a:r>
          </a:p>
          <a:p>
            <a:pPr>
              <a:buNone/>
            </a:pPr>
            <a:endParaRPr lang="es-MX" sz="4000" b="1" dirty="0"/>
          </a:p>
        </p:txBody>
      </p:sp>
      <p:sp>
        <p:nvSpPr>
          <p:cNvPr id="2" name="1 Título"/>
          <p:cNvSpPr>
            <a:spLocks noGrp="1"/>
          </p:cNvSpPr>
          <p:nvPr>
            <p:ph type="title"/>
          </p:nvPr>
        </p:nvSpPr>
        <p:spPr/>
        <p:txBody>
          <a:bodyPr>
            <a:normAutofit fontScale="90000"/>
          </a:bodyPr>
          <a:lstStyle/>
          <a:p>
            <a:pPr algn="ctr"/>
            <a:r>
              <a:rPr lang="es-MX" dirty="0" smtClean="0"/>
              <a:t>Análisis de Proyectos de </a:t>
            </a:r>
            <a:br>
              <a:rPr lang="es-MX" dirty="0" smtClean="0"/>
            </a:br>
            <a:r>
              <a:rPr lang="es-MX" dirty="0" smtClean="0"/>
              <a:t>Sistemas </a:t>
            </a:r>
            <a:r>
              <a:rPr lang="es-MX" dirty="0" err="1" smtClean="0"/>
              <a:t>Mecatronicos</a:t>
            </a:r>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571612"/>
            <a:ext cx="8229600" cy="4525963"/>
          </a:xfrm>
        </p:spPr>
        <p:txBody>
          <a:bodyPr>
            <a:normAutofit fontScale="62500" lnSpcReduction="20000"/>
          </a:bodyPr>
          <a:lstStyle/>
          <a:p>
            <a:pPr algn="ctr">
              <a:buNone/>
            </a:pPr>
            <a:r>
              <a:rPr lang="es-MX" sz="4400" b="1" i="1" dirty="0"/>
              <a:t>Introducción a la Administración de </a:t>
            </a:r>
            <a:r>
              <a:rPr lang="es-MX" sz="4400" b="1" i="1" dirty="0" smtClean="0"/>
              <a:t>Proyectos</a:t>
            </a:r>
          </a:p>
          <a:p>
            <a:pPr>
              <a:buNone/>
            </a:pPr>
            <a:endParaRPr lang="es-MX" sz="4000" b="1" i="1" dirty="0" smtClean="0"/>
          </a:p>
          <a:p>
            <a:pPr>
              <a:buNone/>
            </a:pPr>
            <a:r>
              <a:rPr lang="es-MX" sz="4400" b="1" dirty="0" smtClean="0"/>
              <a:t>¿Qué es el método PERT (</a:t>
            </a:r>
            <a:r>
              <a:rPr lang="es-MX" sz="4400" b="1" dirty="0" err="1" smtClean="0"/>
              <a:t>Program</a:t>
            </a:r>
            <a:r>
              <a:rPr lang="es-MX" sz="4400" b="1" dirty="0" smtClean="0"/>
              <a:t> </a:t>
            </a:r>
            <a:r>
              <a:rPr lang="es-MX" sz="4400" b="1" dirty="0" err="1" smtClean="0"/>
              <a:t>Evaluation</a:t>
            </a:r>
            <a:r>
              <a:rPr lang="es-MX" sz="4400" b="1" dirty="0" smtClean="0"/>
              <a:t> and </a:t>
            </a:r>
            <a:r>
              <a:rPr lang="es-MX" sz="4400" b="1" dirty="0" err="1" smtClean="0"/>
              <a:t>Review</a:t>
            </a:r>
            <a:r>
              <a:rPr lang="es-MX" sz="4400" b="1" dirty="0" smtClean="0"/>
              <a:t> </a:t>
            </a:r>
            <a:r>
              <a:rPr lang="es-MX" sz="4400" b="1" dirty="0" err="1" smtClean="0"/>
              <a:t>Technique</a:t>
            </a:r>
            <a:r>
              <a:rPr lang="es-MX" sz="4400" b="1" dirty="0" smtClean="0"/>
              <a:t>)?</a:t>
            </a:r>
          </a:p>
          <a:p>
            <a:pPr>
              <a:buNone/>
            </a:pPr>
            <a:endParaRPr lang="es-MX" sz="1400" b="1" dirty="0" smtClean="0"/>
          </a:p>
          <a:p>
            <a:pPr algn="just">
              <a:buNone/>
            </a:pPr>
            <a:r>
              <a:rPr lang="es-MX" sz="4000" b="1" dirty="0" smtClean="0"/>
              <a:t>	</a:t>
            </a:r>
            <a:r>
              <a:rPr lang="es-MX" sz="4000" dirty="0" smtClean="0"/>
              <a:t>Sistema de programación probabilística diseñado para la armada de EEUU, utilizado para el armamento de submarinos. La diferencia con CPM consiste en que este método considera para cada tarea tres duraciones posibles y la probabilidad de ocurrencia para cada caso.</a:t>
            </a:r>
          </a:p>
          <a:p>
            <a:pPr algn="just">
              <a:buNone/>
            </a:pPr>
            <a:r>
              <a:rPr lang="es-MX" sz="4000" dirty="0"/>
              <a:t>	</a:t>
            </a:r>
            <a:r>
              <a:rPr lang="es-MX" sz="4000" dirty="0" smtClean="0"/>
              <a:t>De esta manera se introducen las variables de riesgo e incertidumbre al proyecto.</a:t>
            </a:r>
            <a:endParaRPr lang="es-MX" sz="4000" i="1" dirty="0" smtClean="0"/>
          </a:p>
          <a:p>
            <a:pPr>
              <a:buNone/>
            </a:pPr>
            <a:endParaRPr lang="es-MX" sz="4000" b="1" i="1" dirty="0"/>
          </a:p>
        </p:txBody>
      </p:sp>
      <p:sp>
        <p:nvSpPr>
          <p:cNvPr id="2" name="1 Título"/>
          <p:cNvSpPr>
            <a:spLocks noGrp="1"/>
          </p:cNvSpPr>
          <p:nvPr>
            <p:ph type="title"/>
          </p:nvPr>
        </p:nvSpPr>
        <p:spPr/>
        <p:txBody>
          <a:bodyPr>
            <a:normAutofit fontScale="90000"/>
          </a:bodyPr>
          <a:lstStyle/>
          <a:p>
            <a:pPr algn="ctr"/>
            <a:r>
              <a:rPr lang="es-MX" dirty="0" smtClean="0"/>
              <a:t>Análisis de Proyectos de </a:t>
            </a:r>
            <a:br>
              <a:rPr lang="es-MX" dirty="0" smtClean="0"/>
            </a:br>
            <a:r>
              <a:rPr lang="es-MX" dirty="0" smtClean="0"/>
              <a:t>Sistemas </a:t>
            </a:r>
            <a:r>
              <a:rPr lang="es-MX" dirty="0" err="1" smtClean="0"/>
              <a:t>Mecatronicos</a:t>
            </a:r>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571612"/>
            <a:ext cx="8229600" cy="4525963"/>
          </a:xfrm>
        </p:spPr>
        <p:txBody>
          <a:bodyPr>
            <a:normAutofit fontScale="55000" lnSpcReduction="20000"/>
          </a:bodyPr>
          <a:lstStyle/>
          <a:p>
            <a:pPr algn="ctr">
              <a:buNone/>
            </a:pPr>
            <a:r>
              <a:rPr lang="es-MX" sz="5100" b="1" i="1" dirty="0"/>
              <a:t>Introducción a la Administración de </a:t>
            </a:r>
            <a:r>
              <a:rPr lang="es-MX" sz="5100" b="1" i="1" dirty="0" smtClean="0"/>
              <a:t>Proyectos</a:t>
            </a:r>
          </a:p>
          <a:p>
            <a:pPr algn="ctr">
              <a:buNone/>
            </a:pPr>
            <a:endParaRPr lang="es-MX" sz="4400" b="1" i="1" dirty="0" smtClean="0"/>
          </a:p>
          <a:p>
            <a:pPr algn="just">
              <a:buNone/>
            </a:pPr>
            <a:r>
              <a:rPr lang="es-MX" sz="4000" b="1" dirty="0" smtClean="0"/>
              <a:t>¿</a:t>
            </a:r>
            <a:r>
              <a:rPr lang="es-MX" sz="4000" b="1" dirty="0"/>
              <a:t>Qué es el método de Gantt</a:t>
            </a:r>
            <a:r>
              <a:rPr lang="es-MX" sz="4000" b="1" dirty="0" smtClean="0"/>
              <a:t>?</a:t>
            </a:r>
          </a:p>
          <a:p>
            <a:pPr algn="just">
              <a:buNone/>
            </a:pPr>
            <a:endParaRPr lang="es-MX" sz="1800" b="1" dirty="0"/>
          </a:p>
          <a:p>
            <a:pPr algn="just">
              <a:buNone/>
            </a:pPr>
            <a:r>
              <a:rPr lang="es-MX" sz="4000" b="1" dirty="0" smtClean="0"/>
              <a:t>	</a:t>
            </a:r>
            <a:r>
              <a:rPr lang="es-MX" sz="4000" dirty="0" smtClean="0"/>
              <a:t>Técnica </a:t>
            </a:r>
            <a:r>
              <a:rPr lang="es-MX" sz="4000" dirty="0"/>
              <a:t>desarrollada por Henry L. Gantt. El método expone el </a:t>
            </a:r>
            <a:r>
              <a:rPr lang="es-MX" sz="4000" dirty="0" smtClean="0"/>
              <a:t>proyecto en </a:t>
            </a:r>
            <a:r>
              <a:rPr lang="es-MX" sz="4000" dirty="0"/>
              <a:t>diagramas de barras, enlistando verticalmente las tareas que </a:t>
            </a:r>
            <a:r>
              <a:rPr lang="es-MX" sz="4000" dirty="0" smtClean="0"/>
              <a:t>lo componen</a:t>
            </a:r>
            <a:r>
              <a:rPr lang="es-MX" sz="4000" dirty="0"/>
              <a:t>, mientras que horizontalmente se define la escala del </a:t>
            </a:r>
            <a:r>
              <a:rPr lang="es-MX" sz="4000" dirty="0" smtClean="0"/>
              <a:t>tiempo en </a:t>
            </a:r>
            <a:r>
              <a:rPr lang="es-MX" sz="4000" dirty="0"/>
              <a:t>que se realiza cada una de ellas. Es un método más común que </a:t>
            </a:r>
            <a:r>
              <a:rPr lang="es-MX" sz="4000" dirty="0" smtClean="0"/>
              <a:t>los anteriores</a:t>
            </a:r>
            <a:r>
              <a:rPr lang="es-MX" sz="4000" dirty="0"/>
              <a:t>, sin embargo no es el más apropiado para entender </a:t>
            </a:r>
            <a:r>
              <a:rPr lang="es-MX" sz="4000" dirty="0" smtClean="0"/>
              <a:t>la interdependencia </a:t>
            </a:r>
            <a:r>
              <a:rPr lang="es-MX" sz="4000" dirty="0"/>
              <a:t>de las tareas y la lógica del proyecto. Gantt es </a:t>
            </a:r>
            <a:r>
              <a:rPr lang="es-MX" sz="4000" dirty="0" smtClean="0"/>
              <a:t>el método </a:t>
            </a:r>
            <a:r>
              <a:rPr lang="es-MX" sz="4000" dirty="0"/>
              <a:t>más semejante al llamado “cronograma de actividades”.</a:t>
            </a:r>
            <a:endParaRPr lang="es-MX" sz="4000" i="1" dirty="0"/>
          </a:p>
        </p:txBody>
      </p:sp>
      <p:sp>
        <p:nvSpPr>
          <p:cNvPr id="2" name="1 Título"/>
          <p:cNvSpPr>
            <a:spLocks noGrp="1"/>
          </p:cNvSpPr>
          <p:nvPr>
            <p:ph type="title"/>
          </p:nvPr>
        </p:nvSpPr>
        <p:spPr/>
        <p:txBody>
          <a:bodyPr>
            <a:normAutofit fontScale="90000"/>
          </a:bodyPr>
          <a:lstStyle/>
          <a:p>
            <a:pPr algn="ctr"/>
            <a:r>
              <a:rPr lang="es-MX" dirty="0" smtClean="0"/>
              <a:t>Análisis de Proyectos de</a:t>
            </a:r>
            <a:br>
              <a:rPr lang="es-MX" dirty="0" smtClean="0"/>
            </a:br>
            <a:r>
              <a:rPr lang="es-MX" dirty="0" smtClean="0"/>
              <a:t> Sistemas </a:t>
            </a:r>
            <a:r>
              <a:rPr lang="es-MX" dirty="0" err="1" smtClean="0"/>
              <a:t>Mecatronicos</a:t>
            </a:r>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571612"/>
            <a:ext cx="8229600" cy="4525963"/>
          </a:xfrm>
        </p:spPr>
        <p:txBody>
          <a:bodyPr>
            <a:normAutofit/>
          </a:bodyPr>
          <a:lstStyle/>
          <a:p>
            <a:pPr algn="ctr">
              <a:buNone/>
            </a:pPr>
            <a:r>
              <a:rPr lang="es-MX" sz="2800" b="1" i="1" dirty="0"/>
              <a:t>Introducción a la Administración de </a:t>
            </a:r>
            <a:r>
              <a:rPr lang="es-MX" sz="2800" b="1" i="1" dirty="0" smtClean="0"/>
              <a:t>Proyectos</a:t>
            </a:r>
          </a:p>
          <a:p>
            <a:pPr algn="ctr">
              <a:buNone/>
            </a:pPr>
            <a:endParaRPr lang="es-MX" sz="2000" b="1" i="1" dirty="0" smtClean="0"/>
          </a:p>
          <a:p>
            <a:pPr>
              <a:buNone/>
            </a:pPr>
            <a:r>
              <a:rPr lang="es-MX" sz="2000" dirty="0" smtClean="0"/>
              <a:t> </a:t>
            </a:r>
            <a:r>
              <a:rPr lang="es-MX" sz="2000" b="1" dirty="0"/>
              <a:t>Los Elementos que componen una Programación de Proyecto</a:t>
            </a:r>
            <a:r>
              <a:rPr lang="es-MX" sz="2000" b="1" dirty="0" smtClean="0"/>
              <a:t>:</a:t>
            </a:r>
          </a:p>
          <a:p>
            <a:pPr>
              <a:buNone/>
            </a:pPr>
            <a:endParaRPr lang="es-MX" sz="2400" b="1" dirty="0"/>
          </a:p>
          <a:p>
            <a:pPr algn="just">
              <a:buNone/>
            </a:pPr>
            <a:r>
              <a:rPr lang="es-MX" sz="2800" b="1" dirty="0" smtClean="0"/>
              <a:t> </a:t>
            </a:r>
            <a:r>
              <a:rPr lang="es-MX" sz="2800" b="1" dirty="0"/>
              <a:t>Inicio: </a:t>
            </a:r>
            <a:r>
              <a:rPr lang="es-MX" sz="2800" dirty="0"/>
              <a:t>Punto en el tiempo que </a:t>
            </a:r>
            <a:r>
              <a:rPr lang="es-MX" sz="2800" dirty="0" smtClean="0"/>
              <a:t>marca el </a:t>
            </a:r>
            <a:r>
              <a:rPr lang="es-MX" sz="2800" dirty="0"/>
              <a:t>momento de partida </a:t>
            </a:r>
            <a:r>
              <a:rPr lang="es-MX" sz="2800" dirty="0" smtClean="0"/>
              <a:t>del proyecto</a:t>
            </a:r>
            <a:r>
              <a:rPr lang="es-MX" sz="2800" dirty="0"/>
              <a:t>.</a:t>
            </a:r>
            <a:endParaRPr lang="es-MX" sz="2800" i="1" dirty="0"/>
          </a:p>
        </p:txBody>
      </p:sp>
      <p:sp>
        <p:nvSpPr>
          <p:cNvPr id="2" name="1 Título"/>
          <p:cNvSpPr>
            <a:spLocks noGrp="1"/>
          </p:cNvSpPr>
          <p:nvPr>
            <p:ph type="title"/>
          </p:nvPr>
        </p:nvSpPr>
        <p:spPr/>
        <p:txBody>
          <a:bodyPr>
            <a:normAutofit fontScale="90000"/>
          </a:bodyPr>
          <a:lstStyle/>
          <a:p>
            <a:pPr algn="ctr"/>
            <a:r>
              <a:rPr lang="es-MX" dirty="0" smtClean="0"/>
              <a:t>Análisis de Proyectos de</a:t>
            </a:r>
            <a:br>
              <a:rPr lang="es-MX" dirty="0" smtClean="0"/>
            </a:br>
            <a:r>
              <a:rPr lang="es-MX" dirty="0" smtClean="0"/>
              <a:t> Sistemas </a:t>
            </a:r>
            <a:r>
              <a:rPr lang="es-MX" dirty="0" err="1" smtClean="0"/>
              <a:t>Mecatronicos</a:t>
            </a:r>
            <a:endParaRPr lang="es-MX"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TotalTime>
  <Words>1169</Words>
  <Application>Microsoft Office PowerPoint</Application>
  <PresentationFormat>Presentación en pantalla (4:3)</PresentationFormat>
  <Paragraphs>155</Paragraphs>
  <Slides>20</Slides>
  <Notes>1</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Concurrencia</vt:lpstr>
      <vt:lpstr>Análisis de Proyectos de Sistemas Mecatronicos</vt:lpstr>
      <vt:lpstr>Análisis de Proyectos de  Sistemas Mecatronicos</vt:lpstr>
      <vt:lpstr>Análisis de Proyectos de  Sistemas Mecatronicos</vt:lpstr>
      <vt:lpstr>Análisis de Proyectos de  Sistemas Mecatronicos</vt:lpstr>
      <vt:lpstr>Análisis de Proyectos de  Sistemas Mecatronicos</vt:lpstr>
      <vt:lpstr>Análisis de Proyectos de  Sistemas Mecatronicos</vt:lpstr>
      <vt:lpstr>Análisis de Proyectos de  Sistemas Mecatronicos</vt:lpstr>
      <vt:lpstr>Análisis de Proyectos de  Sistemas Mecatronicos</vt:lpstr>
      <vt:lpstr>Análisis de Proyectos de  Sistemas Mecatronicos</vt:lpstr>
      <vt:lpstr>Análisis de Proyectos de  Sistemas Mecatronicos</vt:lpstr>
      <vt:lpstr>Análisis de Proyectos de Sistemas Mecatronicos</vt:lpstr>
      <vt:lpstr>Análisis de Proyectos de Sistemas Mecatronicos</vt:lpstr>
      <vt:lpstr>Análisis de Proyectos de Sistemas Mecatronicos</vt:lpstr>
      <vt:lpstr>Análisis de Proyectos de Sistemas Mecatronicos</vt:lpstr>
      <vt:lpstr>Análisis de Proyectos de Sistemas Mecatronicos</vt:lpstr>
      <vt:lpstr>Análisis de Proyectos de  Sistemas Mecatronicos</vt:lpstr>
      <vt:lpstr>Análisis de Proyectos de Sistemas Mecatronicos</vt:lpstr>
      <vt:lpstr>Análisis de Proyectos de  Sistemas Mecatronicos</vt:lpstr>
      <vt:lpstr>Análisis de Proyectos de  Sistemas Mecatronicos</vt:lpstr>
      <vt:lpstr>Análisis de Proyectos de  Sistemas Mecatronicos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de Proyectos de Sistemas Mecatronicos</dc:title>
  <dc:creator>carlos</dc:creator>
  <cp:lastModifiedBy>precision</cp:lastModifiedBy>
  <cp:revision>43</cp:revision>
  <dcterms:created xsi:type="dcterms:W3CDTF">2008-01-28T04:08:13Z</dcterms:created>
  <dcterms:modified xsi:type="dcterms:W3CDTF">2013-02-09T02:11:00Z</dcterms:modified>
</cp:coreProperties>
</file>