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</p:sldMasterIdLst>
  <p:notesMasterIdLst>
    <p:notesMasterId r:id="rId28"/>
  </p:notesMasterIdLst>
  <p:sldIdLst>
    <p:sldId id="256" r:id="rId2"/>
    <p:sldId id="288" r:id="rId3"/>
    <p:sldId id="258" r:id="rId4"/>
    <p:sldId id="278" r:id="rId5"/>
    <p:sldId id="274" r:id="rId6"/>
    <p:sldId id="293" r:id="rId7"/>
    <p:sldId id="259" r:id="rId8"/>
    <p:sldId id="265" r:id="rId9"/>
    <p:sldId id="267" r:id="rId10"/>
    <p:sldId id="268" r:id="rId11"/>
    <p:sldId id="269" r:id="rId12"/>
    <p:sldId id="287" r:id="rId13"/>
    <p:sldId id="284" r:id="rId14"/>
    <p:sldId id="281" r:id="rId15"/>
    <p:sldId id="282" r:id="rId16"/>
    <p:sldId id="295" r:id="rId17"/>
    <p:sldId id="286" r:id="rId18"/>
    <p:sldId id="270" r:id="rId19"/>
    <p:sldId id="296" r:id="rId20"/>
    <p:sldId id="283" r:id="rId21"/>
    <p:sldId id="289" r:id="rId22"/>
    <p:sldId id="290" r:id="rId23"/>
    <p:sldId id="291" r:id="rId24"/>
    <p:sldId id="297" r:id="rId25"/>
    <p:sldId id="298" r:id="rId26"/>
    <p:sldId id="299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FF99"/>
    <a:srgbClr val="FFFF00"/>
    <a:srgbClr val="0066FF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3" autoAdjust="0"/>
    <p:restoredTop sz="94664" autoAdjust="0"/>
  </p:normalViewPr>
  <p:slideViewPr>
    <p:cSldViewPr>
      <p:cViewPr varScale="1">
        <p:scale>
          <a:sx n="103" d="100"/>
          <a:sy n="103" d="100"/>
        </p:scale>
        <p:origin x="-22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54"/>
    </p:cViewPr>
  </p:sorterViewPr>
  <p:notesViewPr>
    <p:cSldViewPr>
      <p:cViewPr varScale="1">
        <p:scale>
          <a:sx n="45" d="100"/>
          <a:sy n="45" d="100"/>
        </p:scale>
        <p:origin x="-145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1227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8A7F148-65F5-45C5-B0A3-CE0F2B80C94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8835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B2F883-2497-4498-88E3-6FF86F147DA9}" type="slidenum">
              <a:rPr lang="es-ES_tradnl" smtClean="0"/>
              <a:pPr/>
              <a:t>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67C1B-D0E6-47D1-A743-3647589771E0}" type="slidenum">
              <a:rPr lang="es-ES_tradnl" smtClean="0"/>
              <a:pPr/>
              <a:t>10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FB72F9-4F34-4012-9844-D1A47DC46397}" type="slidenum">
              <a:rPr lang="es-ES_tradnl" smtClean="0"/>
              <a:pPr/>
              <a:t>11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A4CE42-594F-4167-AFE0-5EEC5BC562FB}" type="slidenum">
              <a:rPr lang="es-ES_tradnl" smtClean="0"/>
              <a:pPr/>
              <a:t>12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3F2DE-A7AA-4B24-BBC0-5C4B9C3024DD}" type="slidenum">
              <a:rPr lang="es-ES_tradnl" smtClean="0"/>
              <a:pPr/>
              <a:t>13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E6106-1916-4C9F-9354-22159A071262}" type="slidenum">
              <a:rPr lang="es-ES_tradnl" smtClean="0"/>
              <a:pPr/>
              <a:t>14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56E2A-5285-4991-A696-12986254C1F2}" type="slidenum">
              <a:rPr lang="es-ES_tradnl" smtClean="0"/>
              <a:pPr/>
              <a:t>15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7F5DB-5AD6-491F-9762-7BB3DA5A1596}" type="slidenum">
              <a:rPr lang="es-ES_tradnl" smtClean="0"/>
              <a:pPr/>
              <a:t>16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E373A-67F9-426E-8607-377B59B898C2}" type="slidenum">
              <a:rPr lang="es-ES_tradnl" smtClean="0"/>
              <a:pPr/>
              <a:t>17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CA791-25E5-45FF-A6E9-F08FB278FDC3}" type="slidenum">
              <a:rPr lang="es-ES_tradnl" smtClean="0"/>
              <a:pPr/>
              <a:t>18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7A4837-CDAC-48D3-B039-4C1A98F246A8}" type="slidenum">
              <a:rPr lang="es-ES_tradnl" smtClean="0"/>
              <a:pPr/>
              <a:t>19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EF215-370E-4E4E-A806-2249240D488B}" type="slidenum">
              <a:rPr lang="es-ES_tradnl" smtClean="0"/>
              <a:pPr/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DD317F-9E25-4BCA-8546-BFA6BF87B8BD}" type="slidenum">
              <a:rPr lang="es-ES_tradnl" smtClean="0"/>
              <a:pPr/>
              <a:t>20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17BEB-2A35-40FA-8F80-F8B830C259F5}" type="slidenum">
              <a:rPr lang="es-ES_tradnl" smtClean="0"/>
              <a:pPr/>
              <a:t>21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B4DE9-2968-4E85-AB7F-3EB867E8D5BC}" type="slidenum">
              <a:rPr lang="es-ES_tradnl" smtClean="0"/>
              <a:pPr/>
              <a:t>22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35B43-CF4D-48C1-93FC-F30E5BD59DC9}" type="slidenum">
              <a:rPr lang="es-ES_tradnl" smtClean="0"/>
              <a:pPr/>
              <a:t>23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6FCF06-DE4C-4FB3-B9C4-129B76AF41DC}" type="slidenum">
              <a:rPr lang="es-ES_tradnl" smtClean="0"/>
              <a:pPr/>
              <a:t>24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7D2A0-83FE-4110-AD20-B741031BE168}" type="slidenum">
              <a:rPr lang="es-ES_tradnl" smtClean="0"/>
              <a:pPr/>
              <a:t>25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67085-95FE-4A10-8904-02DBB6AB6D68}" type="slidenum">
              <a:rPr lang="es-ES_tradnl" smtClean="0"/>
              <a:pPr/>
              <a:t>26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565140-6ECC-4B91-AEB5-93C5EA313120}" type="slidenum">
              <a:rPr lang="es-ES_tradnl" smtClean="0"/>
              <a:pPr/>
              <a:t>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A81A1-FA01-4929-89A6-71D676C27004}" type="slidenum">
              <a:rPr lang="es-ES_tradnl" smtClean="0"/>
              <a:pPr/>
              <a:t>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D2539-3D7D-40ED-8EE1-566E96194537}" type="slidenum">
              <a:rPr lang="es-ES_tradnl" smtClean="0"/>
              <a:pPr/>
              <a:t>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0F885-0ED7-4D1B-8729-F2C6FA7D477C}" type="slidenum">
              <a:rPr lang="es-ES_tradnl" smtClean="0"/>
              <a:pPr/>
              <a:t>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01FCF5-7FA0-4224-ADB1-DC93EB5CF5A5}" type="slidenum">
              <a:rPr lang="es-ES_tradnl" smtClean="0"/>
              <a:pPr/>
              <a:t>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21552-B960-458E-BA39-5A656F149DF1}" type="slidenum">
              <a:rPr lang="es-ES_tradnl" smtClean="0"/>
              <a:pPr/>
              <a:t>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MX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2F926-75EE-49EC-B709-165451278109}" type="slidenum">
              <a:rPr lang="es-ES_tradnl" smtClean="0"/>
              <a:pPr/>
              <a:t>9</a:t>
            </a:fld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3EC35-F0A0-4A9B-B678-AD92441C1A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47A83-973D-4276-AEFC-0A1FB827A7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8776E-47CE-4886-8832-5B14C0B890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1F1CE-9CA6-4F5E-9A2F-8090620542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987AD-CA6B-4EE3-A472-EB3737A719C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D54CF-CEC1-449D-9379-F38E43F5187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021B4-6515-41FE-89EE-3C78ED41260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ECBEF-4E1C-475E-810F-1E2CBF8052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3B240-29C6-4D50-9C4C-F488F3DE04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F3C00-19F4-4A4F-9B87-D8F06EDF0E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B9026-970B-456E-83A8-DDC8E3CBD9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EE7238C-C3DC-4420-9084-56E893F877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3.bin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4.bin"/><Relationship Id="rId4" Type="http://schemas.openxmlformats.org/officeDocument/2006/relationships/audio" Target="../media/audio2.wav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6.bin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7.bin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sa.edu.au/eie/News/Mechatronics/MechRobot.jpg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obocup.mechatronics.ws/res/naji3.jpg" TargetMode="External"/><Relationship Id="rId5" Type="http://schemas.openxmlformats.org/officeDocument/2006/relationships/image" Target="../media/image43.jpeg"/><Relationship Id="rId10" Type="http://schemas.openxmlformats.org/officeDocument/2006/relationships/image" Target="../media/image46.jpeg"/><Relationship Id="rId4" Type="http://schemas.openxmlformats.org/officeDocument/2006/relationships/hyperlink" Target="http://images.google.com.mx/imgres?imgurl=http://www.mechatronics.canterbury.ac.nz/graphics/mars-rover3.jpg&amp;imgrefurl=http://www.mechatronics.canterbury.ac.nz/what.shtml&amp;h=260&amp;w=327&amp;sz=12&amp;tbnid=x19h00VKLtIJ:&amp;tbnh=90&amp;tbnw=114&amp;hl=es&amp;start=3&amp;prev=/images?q=mechatronics&amp;svnum=10&amp;hl=es&amp;lr=" TargetMode="External"/><Relationship Id="rId9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Eng_han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4365104"/>
            <a:ext cx="2448272" cy="147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322405" y="2852936"/>
            <a:ext cx="666732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MX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MECATRONICA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0" y="692696"/>
            <a:ext cx="6072797" cy="168117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505200" y="2514600"/>
            <a:ext cx="5410200" cy="283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1">
              <a:solidFill>
                <a:srgbClr val="CCCCCC"/>
              </a:solidFill>
              <a:latin typeface="Zurich BdEx BT" pitchFamily="34" charset="0"/>
            </a:endParaRPr>
          </a:p>
          <a:p>
            <a:pPr lvl="1">
              <a:buFontTx/>
              <a:buChar char="•"/>
            </a:pPr>
            <a:r>
              <a:rPr lang="en-US" sz="2000" b="1">
                <a:solidFill>
                  <a:srgbClr val="FFFFE0"/>
                </a:solidFill>
                <a:latin typeface="Zurich BdEx BT" pitchFamily="34" charset="0"/>
              </a:rPr>
              <a:t>Mecanismo de precisión. </a:t>
            </a:r>
          </a:p>
          <a:p>
            <a:pPr lvl="1">
              <a:buFontTx/>
              <a:buChar char="•"/>
            </a:pPr>
            <a:r>
              <a:rPr lang="en-US" sz="2000" b="1">
                <a:solidFill>
                  <a:srgbClr val="FFFFE0"/>
                </a:solidFill>
                <a:latin typeface="Zurich BdEx BT" pitchFamily="34" charset="0"/>
              </a:rPr>
              <a:t>Control de software mediante  medios electrónicos, principalmente mediante microcomputadores. </a:t>
            </a:r>
          </a:p>
          <a:p>
            <a:pPr lvl="1">
              <a:buFontTx/>
              <a:buChar char="•"/>
            </a:pPr>
            <a:r>
              <a:rPr lang="en-US" sz="2000" b="1">
                <a:solidFill>
                  <a:srgbClr val="FFFFE0"/>
                </a:solidFill>
                <a:latin typeface="Zurich BdEx BT" pitchFamily="34" charset="0"/>
              </a:rPr>
              <a:t>Necesarios para tecnología de producción precisa y avanzada </a:t>
            </a:r>
          </a:p>
          <a:p>
            <a:endParaRPr lang="en-US" sz="2000">
              <a:latin typeface="Zurich BdEx BT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50"/>
          </a:xfrm>
        </p:grpSpPr>
        <p:sp>
          <p:nvSpPr>
            <p:cNvPr id="1639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544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4000" dirty="0" err="1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Mecatronica</a:t>
              </a:r>
              <a:endParaRPr lang="en-US" sz="40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1" name="Line 9"/>
            <p:cNvSpPr>
              <a:spLocks noChangeShapeType="1"/>
            </p:cNvSpPr>
            <p:nvPr/>
          </p:nvSpPr>
          <p:spPr bwMode="auto">
            <a:xfrm>
              <a:off x="2496" y="336"/>
              <a:ext cx="3264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85800" y="990600"/>
            <a:ext cx="771525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ED000E"/>
                </a:solidFill>
                <a:latin typeface="Zurich BdEx BT" pitchFamily="34" charset="0"/>
              </a:rPr>
              <a:t>Características comunes de estos productos mecatrónicos:</a:t>
            </a:r>
          </a:p>
        </p:txBody>
      </p:sp>
      <p:pic>
        <p:nvPicPr>
          <p:cNvPr id="17420" name="Picture 12" descr="MVC-007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643188"/>
            <a:ext cx="334803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utoUpdateAnimBg="0"/>
      <p:bldP spid="1741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50"/>
          </a:xfrm>
        </p:grpSpPr>
        <p:sp>
          <p:nvSpPr>
            <p:cNvPr id="17412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544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4000" dirty="0" err="1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Mecatronica</a:t>
              </a:r>
              <a:endParaRPr lang="en-US" sz="40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3" name="Line 9"/>
            <p:cNvSpPr>
              <a:spLocks noChangeShapeType="1"/>
            </p:cNvSpPr>
            <p:nvPr/>
          </p:nvSpPr>
          <p:spPr bwMode="auto">
            <a:xfrm>
              <a:off x="2496" y="336"/>
              <a:ext cx="3264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755576" y="2060848"/>
            <a:ext cx="7772400" cy="204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CCCCCC"/>
                </a:solidFill>
                <a:latin typeface="Zurich BdEx BT" pitchFamily="34" charset="0"/>
              </a:rPr>
              <a:t>COMPARACION ENTRE LOS ELEMENTOS COMPONENTES DEL SISTEMA  MECATRONICO Y LOS DEL SER HUMANO</a:t>
            </a:r>
            <a:endParaRPr lang="es-ES" sz="3200" dirty="0">
              <a:solidFill>
                <a:srgbClr val="CCCCCC"/>
              </a:solidFill>
              <a:latin typeface="Zurich BdEx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50"/>
          </a:xfrm>
        </p:grpSpPr>
        <p:sp>
          <p:nvSpPr>
            <p:cNvPr id="1843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544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4000" dirty="0" err="1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Mecatronica</a:t>
              </a:r>
              <a:endParaRPr lang="en-US" sz="40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9" name="Line 6"/>
            <p:cNvSpPr>
              <a:spLocks noChangeShapeType="1"/>
            </p:cNvSpPr>
            <p:nvPr/>
          </p:nvSpPr>
          <p:spPr bwMode="auto">
            <a:xfrm>
              <a:off x="2496" y="336"/>
              <a:ext cx="3264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187450" y="1125538"/>
            <a:ext cx="71389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CCCCC"/>
                </a:solidFill>
                <a:latin typeface="Zurich BdEx BT" pitchFamily="34" charset="0"/>
              </a:rPr>
              <a:t>LA COMPUTADORA RESPONDE AL CEREBRO</a:t>
            </a:r>
            <a:endParaRPr lang="es-ES" sz="2400">
              <a:solidFill>
                <a:srgbClr val="CCCCCC"/>
              </a:solidFill>
              <a:latin typeface="Zurich BdEx BT" pitchFamily="34" charset="0"/>
            </a:endParaRPr>
          </a:p>
        </p:txBody>
      </p:sp>
      <p:pic>
        <p:nvPicPr>
          <p:cNvPr id="36877" name="Picture 13" descr="cerebro(5)_b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2492375"/>
            <a:ext cx="23114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15" descr="hp ipod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2708275"/>
            <a:ext cx="3810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50"/>
          </a:xfrm>
        </p:grpSpPr>
        <p:sp>
          <p:nvSpPr>
            <p:cNvPr id="1946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544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4000" dirty="0" err="1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Mecatronica</a:t>
              </a:r>
              <a:endParaRPr lang="en-US" sz="40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7" name="Line 7"/>
            <p:cNvSpPr>
              <a:spLocks noChangeShapeType="1"/>
            </p:cNvSpPr>
            <p:nvPr/>
          </p:nvSpPr>
          <p:spPr bwMode="auto">
            <a:xfrm>
              <a:off x="2496" y="336"/>
              <a:ext cx="3264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pic>
        <p:nvPicPr>
          <p:cNvPr id="33800" name="Picture 8" descr="agujer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773238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ohr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1700213"/>
            <a:ext cx="1236662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b1Gglass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3644900"/>
            <a:ext cx="1397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 descr="ao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32131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2" descr="ki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31913" y="5013325"/>
            <a:ext cx="73183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838200" y="990600"/>
            <a:ext cx="75819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CCCCC"/>
                </a:solidFill>
                <a:latin typeface="Zurich BdEx BT" pitchFamily="34" charset="0"/>
              </a:rPr>
              <a:t>LOS SENSORES A LOS 5 SENTIDOS</a:t>
            </a:r>
            <a:endParaRPr lang="es-ES" sz="2800">
              <a:solidFill>
                <a:srgbClr val="CCCCCC"/>
              </a:solidFill>
              <a:latin typeface="Zurich BdEx BT" pitchFamily="34" charset="0"/>
            </a:endParaRPr>
          </a:p>
        </p:txBody>
      </p:sp>
      <p:pic>
        <p:nvPicPr>
          <p:cNvPr id="33812" name="Picture 20" descr="Human_Mechatronic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67175" y="2565400"/>
            <a:ext cx="4678363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50"/>
          </a:xfrm>
        </p:grpSpPr>
        <p:sp>
          <p:nvSpPr>
            <p:cNvPr id="2054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2544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4000" dirty="0" err="1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Mecatronica</a:t>
              </a:r>
              <a:endParaRPr lang="en-US" sz="40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Line 15"/>
            <p:cNvSpPr>
              <a:spLocks noChangeShapeType="1"/>
            </p:cNvSpPr>
            <p:nvPr/>
          </p:nvSpPr>
          <p:spPr bwMode="auto">
            <a:xfrm>
              <a:off x="2496" y="336"/>
              <a:ext cx="3264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667000" y="1066800"/>
            <a:ext cx="58658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CCCC"/>
                </a:solidFill>
                <a:latin typeface="Zurich BdEx BT" pitchFamily="34" charset="0"/>
              </a:rPr>
              <a:t>LOS ACTUADORES A LOS MUSCULOS</a:t>
            </a:r>
            <a:endParaRPr lang="es-ES" sz="2000">
              <a:solidFill>
                <a:srgbClr val="CCCCCC"/>
              </a:solidFill>
              <a:latin typeface="Zurich BdEx BT" pitchFamily="34" charset="0"/>
            </a:endParaRPr>
          </a:p>
        </p:txBody>
      </p:sp>
      <p:graphicFrame>
        <p:nvGraphicFramePr>
          <p:cNvPr id="30737" name="Object 17"/>
          <p:cNvGraphicFramePr>
            <a:graphicFrameLocks noChangeAspect="1"/>
          </p:cNvGraphicFramePr>
          <p:nvPr/>
        </p:nvGraphicFramePr>
        <p:xfrm>
          <a:off x="838200" y="646113"/>
          <a:ext cx="1066800" cy="621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Bitmap Image" r:id="rId5" imgW="1066667" imgH="6211167" progId="PBrush">
                  <p:embed/>
                </p:oleObj>
              </mc:Choice>
              <mc:Fallback>
                <p:oleObj name="Bitmap Image" r:id="rId5" imgW="1066667" imgH="6211167" progId="PBrush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46113"/>
                        <a:ext cx="1066800" cy="621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39" name="Picture 19" descr="robot-man-hand-arm-b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2492375"/>
            <a:ext cx="30241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50"/>
          </a:xfrm>
        </p:grpSpPr>
        <p:sp>
          <p:nvSpPr>
            <p:cNvPr id="307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544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4000" dirty="0" err="1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Mecatronica</a:t>
              </a:r>
              <a:endParaRPr lang="en-US" sz="40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9" name="Line 9"/>
            <p:cNvSpPr>
              <a:spLocks noChangeShapeType="1"/>
            </p:cNvSpPr>
            <p:nvPr/>
          </p:nvSpPr>
          <p:spPr bwMode="auto">
            <a:xfrm>
              <a:off x="2496" y="336"/>
              <a:ext cx="3264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684213" y="1557338"/>
          <a:ext cx="3341687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Bitmap Image" r:id="rId5" imgW="3543795" imgH="4963218" progId="PBrush">
                  <p:embed/>
                </p:oleObj>
              </mc:Choice>
              <mc:Fallback>
                <p:oleObj name="Bitmap Image" r:id="rId5" imgW="3543795" imgH="4963218" progId="PBrus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557338"/>
                        <a:ext cx="3341687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900113" y="765175"/>
            <a:ext cx="698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>
                <a:solidFill>
                  <a:schemeClr val="bg1"/>
                </a:solidFill>
                <a:latin typeface="Zurich BdEx BT" pitchFamily="34" charset="0"/>
              </a:rPr>
              <a:t>EL MECANISMO AL ESQUELETO</a:t>
            </a:r>
            <a:endParaRPr lang="es-ES" sz="2400">
              <a:solidFill>
                <a:schemeClr val="bg1"/>
              </a:solidFill>
              <a:latin typeface="Zurich BdEx BT" pitchFamily="34" charset="0"/>
            </a:endParaRPr>
          </a:p>
        </p:txBody>
      </p:sp>
      <p:pic>
        <p:nvPicPr>
          <p:cNvPr id="31758" name="Picture 14" descr="UE%20Skeleton%20We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1557338"/>
            <a:ext cx="36163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50"/>
          </a:xfrm>
        </p:grpSpPr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544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4000" dirty="0" err="1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Mecatronica</a:t>
              </a:r>
              <a:endParaRPr lang="en-US" sz="40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7" name="Line 8"/>
            <p:cNvSpPr>
              <a:spLocks noChangeShapeType="1"/>
            </p:cNvSpPr>
            <p:nvPr/>
          </p:nvSpPr>
          <p:spPr bwMode="auto">
            <a:xfrm>
              <a:off x="2496" y="336"/>
              <a:ext cx="3264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914400" y="1066800"/>
            <a:ext cx="7467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>
                <a:solidFill>
                  <a:schemeClr val="bg1"/>
                </a:solidFill>
                <a:latin typeface="Zurich BdEx BT" pitchFamily="34" charset="0"/>
              </a:rPr>
              <a:t>INTERFASE AL SISTEMA NERVIOSO</a:t>
            </a:r>
            <a:endParaRPr lang="es-ES" sz="2400">
              <a:solidFill>
                <a:schemeClr val="bg1"/>
              </a:solidFill>
              <a:latin typeface="Zurich BdEx BT" pitchFamily="34" charset="0"/>
            </a:endParaRPr>
          </a:p>
        </p:txBody>
      </p:sp>
      <p:pic>
        <p:nvPicPr>
          <p:cNvPr id="48141" name="Picture 13" descr="si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773238"/>
            <a:ext cx="2468562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5" name="Picture 17" descr="p00000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2276475"/>
            <a:ext cx="360045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50"/>
          </a:xfrm>
        </p:grpSpPr>
        <p:sp>
          <p:nvSpPr>
            <p:cNvPr id="410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544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4000" dirty="0" err="1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Mecatronica</a:t>
              </a:r>
              <a:endParaRPr lang="en-US" sz="40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5" name="Line 6"/>
            <p:cNvSpPr>
              <a:spLocks noChangeShapeType="1"/>
            </p:cNvSpPr>
            <p:nvPr/>
          </p:nvSpPr>
          <p:spPr bwMode="auto">
            <a:xfrm>
              <a:off x="2496" y="336"/>
              <a:ext cx="3264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042988" y="1052513"/>
            <a:ext cx="68516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CCCCC"/>
                </a:solidFill>
                <a:latin typeface="Zurich BdEx BT" pitchFamily="34" charset="0"/>
              </a:rPr>
              <a:t>LA FUENTE DE ENERGIA AL METABOLISMO</a:t>
            </a:r>
            <a:endParaRPr lang="es-ES" sz="2400">
              <a:solidFill>
                <a:srgbClr val="CCCCCC"/>
              </a:solidFill>
              <a:latin typeface="Zurich BdEx BT" pitchFamily="34" charset="0"/>
            </a:endParaRPr>
          </a:p>
        </p:txBody>
      </p:sp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4500563" y="2205038"/>
          <a:ext cx="3667125" cy="378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Bitmap Image" r:id="rId5" imgW="4971429" imgH="5133333" progId="PBrush">
                  <p:embed/>
                </p:oleObj>
              </mc:Choice>
              <mc:Fallback>
                <p:oleObj name="Bitmap Image" r:id="rId5" imgW="4971429" imgH="5133333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205038"/>
                        <a:ext cx="3667125" cy="378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23850" y="2060575"/>
            <a:ext cx="3889375" cy="3551238"/>
            <a:chOff x="204" y="1298"/>
            <a:chExt cx="2450" cy="2237"/>
          </a:xfrm>
        </p:grpSpPr>
        <p:graphicFrame>
          <p:nvGraphicFramePr>
            <p:cNvPr id="4099" name="Object 11"/>
            <p:cNvGraphicFramePr>
              <a:graphicFrameLocks noChangeAspect="1"/>
            </p:cNvGraphicFramePr>
            <p:nvPr/>
          </p:nvGraphicFramePr>
          <p:xfrm>
            <a:off x="204" y="1298"/>
            <a:ext cx="2450" cy="1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" name="Bitmap Image" r:id="rId7" imgW="3858164" imgH="3048426" progId="PBrush">
                    <p:embed/>
                  </p:oleObj>
                </mc:Choice>
                <mc:Fallback>
                  <p:oleObj name="Bitmap Image" r:id="rId7" imgW="3858164" imgH="3048426" progId="PBrush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1298"/>
                          <a:ext cx="2450" cy="18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103" name="Picture 13" descr="energia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48" y="2750"/>
              <a:ext cx="1179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447800" y="2057400"/>
            <a:ext cx="6400800" cy="3416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las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videograbadoras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las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lavadoras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y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las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secadoras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inteligentes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, los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juguetes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y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las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máquinas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juego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, los robots,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las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máquinas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de control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numérico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, los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cajeros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electrónicos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, los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órganos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artificiales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, los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automóviles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equipados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sistemas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encendido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electrónico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suspensión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activa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, control de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ruido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y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emisión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de gases y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muchos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más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.</a:t>
            </a:r>
            <a:br>
              <a:rPr lang="en-US" sz="2400" dirty="0">
                <a:solidFill>
                  <a:schemeClr val="bg1"/>
                </a:solidFill>
                <a:latin typeface="Arial" charset="0"/>
              </a:rPr>
            </a:br>
            <a:endParaRPr lang="es-ES" sz="24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50"/>
          </a:xfrm>
        </p:grpSpPr>
        <p:sp>
          <p:nvSpPr>
            <p:cNvPr id="21509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2544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4000" dirty="0" err="1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Mecatronica</a:t>
              </a:r>
              <a:endParaRPr lang="en-US" sz="40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0" name="Line 11"/>
            <p:cNvSpPr>
              <a:spLocks noChangeShapeType="1"/>
            </p:cNvSpPr>
            <p:nvPr/>
          </p:nvSpPr>
          <p:spPr bwMode="auto">
            <a:xfrm>
              <a:off x="2496" y="336"/>
              <a:ext cx="3264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195513" y="1052513"/>
            <a:ext cx="5410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>
                <a:solidFill>
                  <a:schemeClr val="bg1"/>
                </a:solidFill>
                <a:latin typeface="Zurich BdEx BT" pitchFamily="34" charset="0"/>
              </a:rPr>
              <a:t>APARATOS MECATRONICOS</a:t>
            </a:r>
            <a:endParaRPr lang="es-ES" sz="2400">
              <a:solidFill>
                <a:schemeClr val="bg1"/>
              </a:solidFill>
              <a:latin typeface="Zurich BdEx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utoUpdateAnimBg="0"/>
      <p:bldP spid="1946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457200" y="2362200"/>
          <a:ext cx="1903413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Bitmap Image" r:id="rId5" imgW="2429214" imgH="3172268" progId="PBrush">
                  <p:embed/>
                </p:oleObj>
              </mc:Choice>
              <mc:Fallback>
                <p:oleObj name="Bitmap Image" r:id="rId5" imgW="2429214" imgH="3172268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1903413" cy="248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50"/>
          </a:xfrm>
        </p:grpSpPr>
        <p:sp>
          <p:nvSpPr>
            <p:cNvPr id="512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544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4000">
                  <a:solidFill>
                    <a:srgbClr val="FFFF99"/>
                  </a:solidFill>
                  <a:latin typeface="Serpentine-Bold-Bold" pitchFamily="2" charset="0"/>
                  <a:cs typeface="Times New Roman" pitchFamily="18" charset="0"/>
                </a:rPr>
                <a:t>Mecatronica</a:t>
              </a:r>
              <a:endParaRPr lang="en-US" sz="4000">
                <a:solidFill>
                  <a:srgbClr val="FFFF99"/>
                </a:solidFill>
                <a:latin typeface="Serpentine-Bold-Bold" pitchFamily="2" charset="0"/>
              </a:endParaRPr>
            </a:p>
          </p:txBody>
        </p:sp>
        <p:sp>
          <p:nvSpPr>
            <p:cNvPr id="5127" name="Line 8"/>
            <p:cNvSpPr>
              <a:spLocks noChangeShapeType="1"/>
            </p:cNvSpPr>
            <p:nvPr/>
          </p:nvSpPr>
          <p:spPr bwMode="auto">
            <a:xfrm>
              <a:off x="2496" y="336"/>
              <a:ext cx="3264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pic>
        <p:nvPicPr>
          <p:cNvPr id="49161" name="Picture 9" descr="mecme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2362200"/>
            <a:ext cx="24003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0" descr="P008523_cop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7800" y="2286000"/>
            <a:ext cx="362585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leonard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3313" y="890588"/>
            <a:ext cx="6937375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609600" y="1295400"/>
          <a:ext cx="2971800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Bitmap Image" r:id="rId5" imgW="4780952" imgH="3180952" progId="PBrush">
                  <p:embed/>
                </p:oleObj>
              </mc:Choice>
              <mc:Fallback>
                <p:oleObj name="Bitmap Image" r:id="rId5" imgW="4780952" imgH="3180952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2971800" cy="197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50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544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4000">
                  <a:solidFill>
                    <a:srgbClr val="FFFF99"/>
                  </a:solidFill>
                  <a:latin typeface="Serpentine-Bold-Bold" pitchFamily="2" charset="0"/>
                  <a:cs typeface="Times New Roman" pitchFamily="18" charset="0"/>
                </a:rPr>
                <a:t>Mecatronica</a:t>
              </a:r>
              <a:endParaRPr lang="en-US" sz="4000">
                <a:solidFill>
                  <a:srgbClr val="FFFF99"/>
                </a:solidFill>
                <a:latin typeface="Serpentine-Bold-Bold" pitchFamily="2" charset="0"/>
              </a:endParaRPr>
            </a:p>
          </p:txBody>
        </p:sp>
        <p:sp>
          <p:nvSpPr>
            <p:cNvPr id="6151" name="Line 6"/>
            <p:cNvSpPr>
              <a:spLocks noChangeShapeType="1"/>
            </p:cNvSpPr>
            <p:nvPr/>
          </p:nvSpPr>
          <p:spPr bwMode="auto">
            <a:xfrm>
              <a:off x="2496" y="336"/>
              <a:ext cx="3264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pic>
        <p:nvPicPr>
          <p:cNvPr id="32775" name="Picture 7" descr="carrit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1219200"/>
            <a:ext cx="38862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sksbo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38862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50"/>
          </a:xfrm>
        </p:grpSpPr>
        <p:sp>
          <p:nvSpPr>
            <p:cNvPr id="2253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544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4000">
                  <a:solidFill>
                    <a:srgbClr val="FFFF99"/>
                  </a:solidFill>
                  <a:latin typeface="Serpentine-Bold-Bold" pitchFamily="2" charset="0"/>
                  <a:cs typeface="Times New Roman" pitchFamily="18" charset="0"/>
                </a:rPr>
                <a:t>Mecatronica</a:t>
              </a:r>
              <a:endParaRPr lang="en-US" sz="4000">
                <a:solidFill>
                  <a:srgbClr val="FFFF99"/>
                </a:solidFill>
                <a:latin typeface="Serpentine-Bold-Bold" pitchFamily="2" charset="0"/>
              </a:endParaRPr>
            </a:p>
          </p:txBody>
        </p:sp>
        <p:sp>
          <p:nvSpPr>
            <p:cNvPr id="22536" name="Line 5"/>
            <p:cNvSpPr>
              <a:spLocks noChangeShapeType="1"/>
            </p:cNvSpPr>
            <p:nvPr/>
          </p:nvSpPr>
          <p:spPr bwMode="auto">
            <a:xfrm>
              <a:off x="2496" y="336"/>
              <a:ext cx="3264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pic>
        <p:nvPicPr>
          <p:cNvPr id="38918" name="Picture 6" descr="robote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5240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image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371600"/>
            <a:ext cx="24860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mach2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962400"/>
            <a:ext cx="2263775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 descr="cont_6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38862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50"/>
          </a:xfrm>
        </p:grpSpPr>
        <p:sp>
          <p:nvSpPr>
            <p:cNvPr id="2355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544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4000">
                  <a:solidFill>
                    <a:srgbClr val="FFFF99"/>
                  </a:solidFill>
                  <a:latin typeface="Serpentine-Bold-Bold" pitchFamily="2" charset="0"/>
                  <a:cs typeface="Times New Roman" pitchFamily="18" charset="0"/>
                </a:rPr>
                <a:t>Mecatronica</a:t>
              </a:r>
              <a:endParaRPr lang="en-US" sz="4000">
                <a:solidFill>
                  <a:srgbClr val="FFFF99"/>
                </a:solidFill>
                <a:latin typeface="Serpentine-Bold-Bold" pitchFamily="2" charset="0"/>
              </a:endParaRPr>
            </a:p>
          </p:txBody>
        </p:sp>
        <p:sp>
          <p:nvSpPr>
            <p:cNvPr id="23559" name="Line 5"/>
            <p:cNvSpPr>
              <a:spLocks noChangeShapeType="1"/>
            </p:cNvSpPr>
            <p:nvPr/>
          </p:nvSpPr>
          <p:spPr bwMode="auto">
            <a:xfrm>
              <a:off x="2496" y="336"/>
              <a:ext cx="3264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pic>
        <p:nvPicPr>
          <p:cNvPr id="39942" name="Picture 6" descr="C-01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052513"/>
            <a:ext cx="31242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hard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1125538"/>
            <a:ext cx="29400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 descr="charrito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3716338"/>
            <a:ext cx="373380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50"/>
          </a:xfrm>
        </p:grpSpPr>
        <p:sp>
          <p:nvSpPr>
            <p:cNvPr id="2458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544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4000">
                  <a:solidFill>
                    <a:srgbClr val="FFFF99"/>
                  </a:solidFill>
                  <a:latin typeface="Serpentine-Bold-Bold" pitchFamily="2" charset="0"/>
                  <a:cs typeface="Times New Roman" pitchFamily="18" charset="0"/>
                </a:rPr>
                <a:t>Mecatronica</a:t>
              </a:r>
              <a:endParaRPr lang="en-US" sz="4000">
                <a:solidFill>
                  <a:srgbClr val="FFFF99"/>
                </a:solidFill>
                <a:latin typeface="Serpentine-Bold-Bold" pitchFamily="2" charset="0"/>
              </a:endParaRPr>
            </a:p>
          </p:txBody>
        </p:sp>
        <p:sp>
          <p:nvSpPr>
            <p:cNvPr id="24583" name="Line 5"/>
            <p:cNvSpPr>
              <a:spLocks noChangeShapeType="1"/>
            </p:cNvSpPr>
            <p:nvPr/>
          </p:nvSpPr>
          <p:spPr bwMode="auto">
            <a:xfrm>
              <a:off x="2496" y="336"/>
              <a:ext cx="3264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pic>
        <p:nvPicPr>
          <p:cNvPr id="40966" name="Picture 6" descr="charrit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789363"/>
            <a:ext cx="35052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MVC-004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908050"/>
            <a:ext cx="30845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3068638"/>
            <a:ext cx="2247900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8" name="Picture 8" descr="mars-rover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1773238"/>
            <a:ext cx="1944688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14" descr="naji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4163" y="4292600"/>
            <a:ext cx="230505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6" name="Picture 16" descr="MechRobot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1913" y="4508500"/>
            <a:ext cx="22320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8" name="Picture 18" descr="Mechatronics-Mexico-web-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5650" y="1341438"/>
            <a:ext cx="2667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50"/>
          </a:xfrm>
        </p:grpSpPr>
        <p:sp>
          <p:nvSpPr>
            <p:cNvPr id="25607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2544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4000">
                  <a:solidFill>
                    <a:srgbClr val="FFFF99"/>
                  </a:solidFill>
                  <a:latin typeface="Serpentine-Bold-Bold" pitchFamily="2" charset="0"/>
                  <a:cs typeface="Times New Roman" pitchFamily="18" charset="0"/>
                </a:rPr>
                <a:t>Mecatronica</a:t>
              </a:r>
              <a:endParaRPr lang="en-US" sz="4000">
                <a:solidFill>
                  <a:srgbClr val="FFFF99"/>
                </a:solidFill>
                <a:latin typeface="Serpentine-Bold-Bold" pitchFamily="2" charset="0"/>
              </a:endParaRPr>
            </a:p>
          </p:txBody>
        </p:sp>
        <p:sp>
          <p:nvSpPr>
            <p:cNvPr id="25608" name="Line 21"/>
            <p:cNvSpPr>
              <a:spLocks noChangeShapeType="1"/>
            </p:cNvSpPr>
            <p:nvPr/>
          </p:nvSpPr>
          <p:spPr bwMode="auto">
            <a:xfrm>
              <a:off x="2496" y="336"/>
              <a:ext cx="3264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[Enlarged view of The Shadow Dexterous Hand/Arm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588125" y="3068638"/>
            <a:ext cx="2246313" cy="3373437"/>
          </a:xfr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50"/>
          </a:xfrm>
        </p:grpSpPr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544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4000">
                  <a:solidFill>
                    <a:srgbClr val="FFFF99"/>
                  </a:solidFill>
                  <a:latin typeface="Serpentine-Bold-Bold" pitchFamily="2" charset="0"/>
                  <a:cs typeface="Times New Roman" pitchFamily="18" charset="0"/>
                </a:rPr>
                <a:t>Mecatronica</a:t>
              </a:r>
              <a:endParaRPr lang="en-US" sz="4000">
                <a:solidFill>
                  <a:srgbClr val="FFFF99"/>
                </a:solidFill>
                <a:latin typeface="Serpentine-Bold-Bold" pitchFamily="2" charset="0"/>
              </a:endParaRPr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2496" y="336"/>
              <a:ext cx="3264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pic>
        <p:nvPicPr>
          <p:cNvPr id="74760" name="Picture 8" descr="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781300"/>
            <a:ext cx="3313112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3" name="Picture 11" descr="GPN-2000-0018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1341438"/>
            <a:ext cx="2563813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 descr="Mvc-001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196975"/>
            <a:ext cx="3598863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7" descr="P1022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05263"/>
            <a:ext cx="376555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50"/>
          </a:xfrm>
        </p:grpSpPr>
        <p:sp>
          <p:nvSpPr>
            <p:cNvPr id="27654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2544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4000">
                  <a:solidFill>
                    <a:srgbClr val="FFFF99"/>
                  </a:solidFill>
                  <a:latin typeface="Serpentine-Bold-Bold" pitchFamily="2" charset="0"/>
                  <a:cs typeface="Times New Roman" pitchFamily="18" charset="0"/>
                </a:rPr>
                <a:t>Mecatronica</a:t>
              </a:r>
              <a:endParaRPr lang="en-US" sz="4000">
                <a:solidFill>
                  <a:srgbClr val="FFFF99"/>
                </a:solidFill>
                <a:latin typeface="Serpentine-Bold-Bold" pitchFamily="2" charset="0"/>
              </a:endParaRPr>
            </a:p>
          </p:txBody>
        </p:sp>
        <p:sp>
          <p:nvSpPr>
            <p:cNvPr id="27655" name="Line 11"/>
            <p:cNvSpPr>
              <a:spLocks noChangeShapeType="1"/>
            </p:cNvSpPr>
            <p:nvPr/>
          </p:nvSpPr>
          <p:spPr bwMode="auto">
            <a:xfrm>
              <a:off x="2496" y="336"/>
              <a:ext cx="3264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pic>
        <p:nvPicPr>
          <p:cNvPr id="75788" name="Picture 12" descr="AUTOMA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908050"/>
            <a:ext cx="2144712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685800" y="1059059"/>
            <a:ext cx="7918450" cy="521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>
                <a:solidFill>
                  <a:srgbClr val="CCCCCC"/>
                </a:solidFill>
                <a:latin typeface="Zurich BlkEx BT" pitchFamily="34" charset="0"/>
              </a:rPr>
              <a:t>Desde la concepción de ingeniería de la manera romántica se observo a un D'vinci como un hombre que utilizaba su ingenio y sus conocimientos para crear los mas diversos inventos y aparatos a un Arquímedes que proponía ya sistemas de propulsión y control a maxwell que proponía la integración de las ciencias; todos estos hombres tenían algo en común contaban con un equipo interdisciplinario y se comprendían con el (sabían el lenguaje de todos.) </a:t>
            </a:r>
            <a:r>
              <a:rPr lang="en-US" sz="2800" b="1">
                <a:solidFill>
                  <a:srgbClr val="CCCCCC"/>
                </a:solidFill>
                <a:latin typeface="Zurich BlkEx BT" pitchFamily="34" charset="0"/>
              </a:rPr>
              <a:t> </a:t>
            </a:r>
          </a:p>
          <a:p>
            <a:pPr algn="just"/>
            <a:endParaRPr lang="en-US" sz="2800">
              <a:latin typeface="Times New Roman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50"/>
          </a:xfrm>
        </p:grpSpPr>
        <p:sp>
          <p:nvSpPr>
            <p:cNvPr id="1024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2544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4000" dirty="0" err="1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Mecatronica</a:t>
              </a:r>
              <a:endParaRPr lang="en-US" sz="40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5" name="Line 13"/>
            <p:cNvSpPr>
              <a:spLocks noChangeShapeType="1"/>
            </p:cNvSpPr>
            <p:nvPr/>
          </p:nvSpPr>
          <p:spPr bwMode="auto">
            <a:xfrm>
              <a:off x="2496" y="336"/>
              <a:ext cx="3264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914400" y="5486400"/>
            <a:ext cx="76200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Zurich BdEx BT" pitchFamily="34" charset="0"/>
              </a:rPr>
              <a:t>Acuñada en 1969 por el ingeniero japonés Yakasawa</a:t>
            </a:r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2514600" y="1905000"/>
          <a:ext cx="390525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6" imgW="3905795" imgH="3076190" progId="PBrush">
                  <p:embed/>
                </p:oleObj>
              </mc:Choice>
              <mc:Fallback>
                <p:oleObj name="Bitmap Image" r:id="rId6" imgW="3905795" imgH="3076190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3905250" cy="307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50"/>
          </a:xfrm>
        </p:grpSpPr>
        <p:sp>
          <p:nvSpPr>
            <p:cNvPr id="102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544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4000" dirty="0" err="1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Mecatronica</a:t>
              </a:r>
              <a:endParaRPr lang="en-US" sz="40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Line 10"/>
            <p:cNvSpPr>
              <a:spLocks noChangeShapeType="1"/>
            </p:cNvSpPr>
            <p:nvPr/>
          </p:nvSpPr>
          <p:spPr bwMode="auto">
            <a:xfrm>
              <a:off x="2496" y="336"/>
              <a:ext cx="3264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343400" y="1828800"/>
            <a:ext cx="44196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i="1" dirty="0">
                <a:solidFill>
                  <a:schemeClr val="bg1"/>
                </a:solidFill>
                <a:latin typeface="Zurich BdEx BT" pitchFamily="34" charset="0"/>
              </a:rPr>
              <a:t>"</a:t>
            </a:r>
            <a:r>
              <a:rPr lang="en-US" i="1" dirty="0" err="1">
                <a:solidFill>
                  <a:schemeClr val="bg1"/>
                </a:solidFill>
                <a:latin typeface="Zurich BdEx BT" pitchFamily="34" charset="0"/>
              </a:rPr>
              <a:t>Mecatrónica</a:t>
            </a:r>
            <a:r>
              <a:rPr lang="en-US" i="1" dirty="0">
                <a:solidFill>
                  <a:schemeClr val="bg1"/>
                </a:solidFill>
                <a:latin typeface="Zurich BdEx BT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Zurich BdEx BT" pitchFamily="34" charset="0"/>
              </a:rPr>
              <a:t>es</a:t>
            </a:r>
            <a:r>
              <a:rPr lang="en-US" i="1" dirty="0">
                <a:solidFill>
                  <a:schemeClr val="bg1"/>
                </a:solidFill>
                <a:latin typeface="Zurich BdEx BT" pitchFamily="34" charset="0"/>
              </a:rPr>
              <a:t> la </a:t>
            </a:r>
            <a:r>
              <a:rPr lang="en-US" i="1" dirty="0" err="1">
                <a:solidFill>
                  <a:schemeClr val="bg1"/>
                </a:solidFill>
                <a:latin typeface="Zurich BdEx BT" pitchFamily="34" charset="0"/>
              </a:rPr>
              <a:t>combinación</a:t>
            </a:r>
            <a:r>
              <a:rPr lang="en-US" i="1" dirty="0">
                <a:solidFill>
                  <a:schemeClr val="bg1"/>
                </a:solidFill>
                <a:latin typeface="Zurich BdEx BT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Zurich BdEx BT" pitchFamily="34" charset="0"/>
              </a:rPr>
              <a:t>sinérgica</a:t>
            </a:r>
            <a:r>
              <a:rPr lang="en-US" i="1" dirty="0">
                <a:solidFill>
                  <a:schemeClr val="bg1"/>
                </a:solidFill>
                <a:latin typeface="Zurich BdEx BT" pitchFamily="34" charset="0"/>
              </a:rPr>
              <a:t> de la </a:t>
            </a:r>
            <a:r>
              <a:rPr lang="en-US" i="1" dirty="0" err="1">
                <a:solidFill>
                  <a:schemeClr val="bg1"/>
                </a:solidFill>
                <a:latin typeface="Zurich BdEx BT" pitchFamily="34" charset="0"/>
              </a:rPr>
              <a:t>ingeniería</a:t>
            </a:r>
            <a:r>
              <a:rPr lang="en-US" i="1" dirty="0">
                <a:solidFill>
                  <a:schemeClr val="bg1"/>
                </a:solidFill>
                <a:latin typeface="Zurich BdEx BT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Zurich BdEx BT" pitchFamily="34" charset="0"/>
              </a:rPr>
              <a:t>mecánica</a:t>
            </a:r>
            <a:r>
              <a:rPr lang="en-US" i="1" dirty="0">
                <a:solidFill>
                  <a:schemeClr val="bg1"/>
                </a:solidFill>
                <a:latin typeface="Zurich BdEx BT" pitchFamily="34" charset="0"/>
              </a:rPr>
              <a:t> de </a:t>
            </a:r>
            <a:r>
              <a:rPr lang="en-US" i="1" dirty="0" err="1">
                <a:solidFill>
                  <a:schemeClr val="bg1"/>
                </a:solidFill>
                <a:latin typeface="Zurich BdEx BT" pitchFamily="34" charset="0"/>
              </a:rPr>
              <a:t>precisión</a:t>
            </a:r>
            <a:r>
              <a:rPr lang="en-US" i="1" dirty="0">
                <a:solidFill>
                  <a:schemeClr val="bg1"/>
                </a:solidFill>
                <a:latin typeface="Zurich BdEx BT" pitchFamily="34" charset="0"/>
              </a:rPr>
              <a:t>, de la </a:t>
            </a:r>
            <a:r>
              <a:rPr lang="en-US" i="1" dirty="0" err="1">
                <a:solidFill>
                  <a:schemeClr val="bg1"/>
                </a:solidFill>
                <a:latin typeface="Zurich BdEx BT" pitchFamily="34" charset="0"/>
              </a:rPr>
              <a:t>electrónica</a:t>
            </a:r>
            <a:r>
              <a:rPr lang="en-US" i="1" dirty="0">
                <a:solidFill>
                  <a:schemeClr val="bg1"/>
                </a:solidFill>
                <a:latin typeface="Zurich BdEx BT" pitchFamily="34" charset="0"/>
              </a:rPr>
              <a:t>, del control </a:t>
            </a:r>
            <a:r>
              <a:rPr lang="en-US" i="1" dirty="0" err="1">
                <a:solidFill>
                  <a:schemeClr val="bg1"/>
                </a:solidFill>
                <a:latin typeface="Zurich BdEx BT" pitchFamily="34" charset="0"/>
              </a:rPr>
              <a:t>automático</a:t>
            </a:r>
            <a:r>
              <a:rPr lang="en-US" i="1" dirty="0">
                <a:solidFill>
                  <a:schemeClr val="bg1"/>
                </a:solidFill>
                <a:latin typeface="Zurich BdEx BT" pitchFamily="34" charset="0"/>
              </a:rPr>
              <a:t> y de los </a:t>
            </a:r>
            <a:r>
              <a:rPr lang="en-US" i="1" dirty="0" err="1">
                <a:solidFill>
                  <a:schemeClr val="bg1"/>
                </a:solidFill>
                <a:latin typeface="Zurich BdEx BT" pitchFamily="34" charset="0"/>
              </a:rPr>
              <a:t>sistemas</a:t>
            </a:r>
            <a:r>
              <a:rPr lang="en-US" i="1" dirty="0">
                <a:solidFill>
                  <a:schemeClr val="bg1"/>
                </a:solidFill>
                <a:latin typeface="Zurich BdEx BT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Zurich BdEx BT" pitchFamily="34" charset="0"/>
              </a:rPr>
              <a:t>para</a:t>
            </a:r>
            <a:r>
              <a:rPr lang="en-US" i="1" dirty="0">
                <a:solidFill>
                  <a:schemeClr val="bg1"/>
                </a:solidFill>
                <a:latin typeface="Zurich BdEx BT" pitchFamily="34" charset="0"/>
              </a:rPr>
              <a:t> el </a:t>
            </a:r>
            <a:r>
              <a:rPr lang="en-US" i="1" dirty="0" err="1">
                <a:solidFill>
                  <a:schemeClr val="bg1"/>
                </a:solidFill>
                <a:latin typeface="Zurich BdEx BT" pitchFamily="34" charset="0"/>
              </a:rPr>
              <a:t>diseño</a:t>
            </a:r>
            <a:r>
              <a:rPr lang="en-US" i="1" dirty="0">
                <a:solidFill>
                  <a:schemeClr val="bg1"/>
                </a:solidFill>
                <a:latin typeface="Zurich BdEx BT" pitchFamily="34" charset="0"/>
              </a:rPr>
              <a:t> de </a:t>
            </a:r>
            <a:r>
              <a:rPr lang="en-US" i="1" dirty="0" err="1">
                <a:solidFill>
                  <a:schemeClr val="bg1"/>
                </a:solidFill>
                <a:latin typeface="Zurich BdEx BT" pitchFamily="34" charset="0"/>
              </a:rPr>
              <a:t>productos</a:t>
            </a:r>
            <a:r>
              <a:rPr lang="en-US" i="1" dirty="0">
                <a:solidFill>
                  <a:schemeClr val="bg1"/>
                </a:solidFill>
                <a:latin typeface="Zurich BdEx BT" pitchFamily="34" charset="0"/>
              </a:rPr>
              <a:t> y </a:t>
            </a:r>
            <a:r>
              <a:rPr lang="en-US" i="1" dirty="0" err="1">
                <a:solidFill>
                  <a:schemeClr val="bg1"/>
                </a:solidFill>
                <a:latin typeface="Zurich BdEx BT" pitchFamily="34" charset="0"/>
              </a:rPr>
              <a:t>procesos</a:t>
            </a:r>
            <a:r>
              <a:rPr lang="en-US" i="1" dirty="0">
                <a:solidFill>
                  <a:schemeClr val="bg1"/>
                </a:solidFill>
                <a:latin typeface="Zurich BdEx BT" pitchFamily="34" charset="0"/>
              </a:rPr>
              <a:t>". </a:t>
            </a:r>
            <a:endParaRPr lang="en-US" dirty="0">
              <a:solidFill>
                <a:schemeClr val="bg1"/>
              </a:solidFill>
              <a:latin typeface="Zurich BdEx BT" pitchFamily="34" charset="0"/>
            </a:endParaRPr>
          </a:p>
          <a:p>
            <a:endParaRPr lang="en-US" dirty="0">
              <a:solidFill>
                <a:schemeClr val="bg1"/>
              </a:solidFill>
              <a:latin typeface="Zurich BdEx BT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50"/>
          </a:xfrm>
        </p:grpSpPr>
        <p:sp>
          <p:nvSpPr>
            <p:cNvPr id="1126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544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4000" dirty="0" err="1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Mecatronica</a:t>
              </a:r>
              <a:endParaRPr lang="en-US" sz="40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0" name="Line 10"/>
            <p:cNvSpPr>
              <a:spLocks noChangeShapeType="1"/>
            </p:cNvSpPr>
            <p:nvPr/>
          </p:nvSpPr>
          <p:spPr bwMode="auto">
            <a:xfrm>
              <a:off x="2496" y="336"/>
              <a:ext cx="3264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pic>
        <p:nvPicPr>
          <p:cNvPr id="23565" name="Picture 13" descr="mecatronicafoto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890713"/>
            <a:ext cx="39624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1" name="Picture 9" descr="concep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765175"/>
            <a:ext cx="4537075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50"/>
          </a:xfrm>
        </p:grpSpPr>
        <p:sp>
          <p:nvSpPr>
            <p:cNvPr id="12293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2544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4000" dirty="0" err="1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Mecatronica</a:t>
              </a:r>
              <a:endParaRPr lang="en-US" sz="40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4" name="Line 13"/>
            <p:cNvSpPr>
              <a:spLocks noChangeShapeType="1"/>
            </p:cNvSpPr>
            <p:nvPr/>
          </p:nvSpPr>
          <p:spPr bwMode="auto">
            <a:xfrm>
              <a:off x="2496" y="336"/>
              <a:ext cx="3264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23850" y="5300663"/>
            <a:ext cx="8458200" cy="1128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Zurich BlkEx BT" pitchFamily="34" charset="0"/>
              </a:rPr>
              <a:t>"</a:t>
            </a:r>
            <a:r>
              <a:rPr lang="en-US" sz="2800" b="1" dirty="0">
                <a:solidFill>
                  <a:schemeClr val="bg1"/>
                </a:solidFill>
                <a:latin typeface="Zurich BlkEx BT" pitchFamily="34" charset="0"/>
              </a:rPr>
              <a:t>El </a:t>
            </a:r>
            <a:r>
              <a:rPr lang="en-US" sz="2800" b="1" dirty="0" err="1">
                <a:solidFill>
                  <a:schemeClr val="bg1"/>
                </a:solidFill>
                <a:latin typeface="Zurich BlkEx BT" pitchFamily="34" charset="0"/>
              </a:rPr>
              <a:t>espíritu</a:t>
            </a:r>
            <a:r>
              <a:rPr lang="en-US" sz="2800" b="1" dirty="0">
                <a:solidFill>
                  <a:schemeClr val="bg1"/>
                </a:solidFill>
                <a:latin typeface="Zurich BlkEx BT" pitchFamily="34" charset="0"/>
              </a:rPr>
              <a:t> de la </a:t>
            </a:r>
            <a:r>
              <a:rPr lang="en-US" sz="2800" b="1" dirty="0" err="1">
                <a:solidFill>
                  <a:schemeClr val="bg1"/>
                </a:solidFill>
                <a:latin typeface="Zurich BlkEx BT" pitchFamily="34" charset="0"/>
              </a:rPr>
              <a:t>mecatrónica</a:t>
            </a:r>
            <a:r>
              <a:rPr lang="en-US" sz="2800" b="1" dirty="0">
                <a:solidFill>
                  <a:schemeClr val="bg1"/>
                </a:solidFill>
                <a:latin typeface="Zurich BlkEx B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Zurich BlkEx BT" pitchFamily="34" charset="0"/>
              </a:rPr>
              <a:t>rechaza</a:t>
            </a:r>
            <a:r>
              <a:rPr lang="en-US" sz="2800" b="1" dirty="0">
                <a:solidFill>
                  <a:schemeClr val="bg1"/>
                </a:solidFill>
                <a:latin typeface="Zurich BlkEx B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Zurich BlkEx BT" pitchFamily="34" charset="0"/>
              </a:rPr>
              <a:t>dividir</a:t>
            </a:r>
            <a:r>
              <a:rPr lang="en-US" sz="2800" b="1" dirty="0">
                <a:solidFill>
                  <a:schemeClr val="bg1"/>
                </a:solidFill>
                <a:latin typeface="Zurich BlkEx BT" pitchFamily="34" charset="0"/>
              </a:rPr>
              <a:t> a la </a:t>
            </a:r>
            <a:r>
              <a:rPr lang="en-US" sz="2800" b="1" dirty="0" err="1">
                <a:solidFill>
                  <a:schemeClr val="bg1"/>
                </a:solidFill>
                <a:latin typeface="Zurich BlkEx BT" pitchFamily="34" charset="0"/>
              </a:rPr>
              <a:t>ingeniería</a:t>
            </a:r>
            <a:r>
              <a:rPr lang="en-US" sz="2800" b="1" dirty="0">
                <a:solidFill>
                  <a:schemeClr val="bg1"/>
                </a:solidFill>
                <a:latin typeface="Zurich BlkEx BT" pitchFamily="34" charset="0"/>
              </a:rPr>
              <a:t> en </a:t>
            </a:r>
            <a:r>
              <a:rPr lang="en-US" sz="2800" b="1" dirty="0" err="1">
                <a:solidFill>
                  <a:schemeClr val="bg1"/>
                </a:solidFill>
                <a:latin typeface="Zurich BlkEx BT" pitchFamily="34" charset="0"/>
              </a:rPr>
              <a:t>disciplinas</a:t>
            </a:r>
            <a:r>
              <a:rPr lang="en-US" sz="2800" dirty="0">
                <a:solidFill>
                  <a:schemeClr val="bg1"/>
                </a:solidFill>
                <a:latin typeface="Zurich BlkEx B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Zurich BlkEx BT" pitchFamily="34" charset="0"/>
              </a:rPr>
              <a:t>separadas</a:t>
            </a:r>
            <a:r>
              <a:rPr lang="en-US" sz="2800" b="1" dirty="0">
                <a:solidFill>
                  <a:schemeClr val="bg1"/>
                </a:solidFill>
                <a:latin typeface="Zurich BlkEx BT" pitchFamily="34" charset="0"/>
              </a:rPr>
              <a:t>"</a:t>
            </a:r>
            <a:r>
              <a:rPr lang="en-US" sz="2800" dirty="0">
                <a:solidFill>
                  <a:schemeClr val="bg1"/>
                </a:solidFill>
                <a:latin typeface="Zurich BlkEx BT" pitchFamily="34" charset="0"/>
              </a:rPr>
              <a:t>.</a:t>
            </a:r>
            <a:r>
              <a:rPr lang="en-US" sz="4000" dirty="0">
                <a:solidFill>
                  <a:schemeClr val="bg1"/>
                </a:solidFill>
                <a:latin typeface="Zurich BlkEx BT" pitchFamily="34" charset="0"/>
              </a:rPr>
              <a:t> </a:t>
            </a:r>
            <a:endParaRPr lang="en-US" sz="40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55650" y="1557338"/>
            <a:ext cx="7620000" cy="44012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2400" b="1" dirty="0">
              <a:solidFill>
                <a:srgbClr val="ED000E"/>
              </a:solidFill>
              <a:latin typeface="Zurich BdEx BT" pitchFamily="34" charset="0"/>
            </a:endParaRPr>
          </a:p>
          <a:p>
            <a:pPr algn="just"/>
            <a:r>
              <a:rPr lang="en-US" sz="3200" dirty="0">
                <a:solidFill>
                  <a:srgbClr val="CCCCCC"/>
                </a:solidFill>
                <a:latin typeface="Zurich BdEx BT" pitchFamily="34" charset="0"/>
              </a:rPr>
              <a:t>En el </a:t>
            </a:r>
            <a:r>
              <a:rPr lang="en-US" sz="3200" dirty="0" err="1">
                <a:solidFill>
                  <a:srgbClr val="CCCCCC"/>
                </a:solidFill>
                <a:latin typeface="Zurich BdEx BT" pitchFamily="34" charset="0"/>
              </a:rPr>
              <a:t>proceso</a:t>
            </a:r>
            <a:r>
              <a:rPr lang="en-US" sz="3200" dirty="0">
                <a:solidFill>
                  <a:srgbClr val="CCCCCC"/>
                </a:solidFill>
                <a:latin typeface="Zurich BdEx BT" pitchFamily="34" charset="0"/>
              </a:rPr>
              <a:t> de </a:t>
            </a:r>
            <a:r>
              <a:rPr lang="en-US" sz="3200" dirty="0" err="1">
                <a:solidFill>
                  <a:srgbClr val="CCCCCC"/>
                </a:solidFill>
                <a:latin typeface="Zurich BdEx BT" pitchFamily="34" charset="0"/>
              </a:rPr>
              <a:t>diseño</a:t>
            </a:r>
            <a:r>
              <a:rPr lang="en-US" sz="3200" dirty="0">
                <a:solidFill>
                  <a:srgbClr val="CCCCCC"/>
                </a:solidFill>
                <a:latin typeface="Zurich BdEx BT" pitchFamily="34" charset="0"/>
              </a:rPr>
              <a:t> </a:t>
            </a:r>
            <a:r>
              <a:rPr lang="en-US" sz="3200" dirty="0" err="1">
                <a:solidFill>
                  <a:srgbClr val="CCCCCC"/>
                </a:solidFill>
                <a:latin typeface="Zurich BdEx BT" pitchFamily="34" charset="0"/>
              </a:rPr>
              <a:t>para</a:t>
            </a:r>
            <a:r>
              <a:rPr lang="en-US" sz="3200" dirty="0">
                <a:solidFill>
                  <a:srgbClr val="CCCCCC"/>
                </a:solidFill>
                <a:latin typeface="Zurich BdEx BT" pitchFamily="34" charset="0"/>
              </a:rPr>
              <a:t> un </a:t>
            </a:r>
            <a:r>
              <a:rPr lang="en-US" sz="3200" dirty="0" err="1">
                <a:solidFill>
                  <a:srgbClr val="CCCCCC"/>
                </a:solidFill>
                <a:latin typeface="Zurich BdEx BT" pitchFamily="34" charset="0"/>
              </a:rPr>
              <a:t>producto</a:t>
            </a:r>
            <a:r>
              <a:rPr lang="en-US" sz="3200" dirty="0">
                <a:solidFill>
                  <a:srgbClr val="CCCCCC"/>
                </a:solidFill>
                <a:latin typeface="Zurich BdEx BT" pitchFamily="34" charset="0"/>
              </a:rPr>
              <a:t> o </a:t>
            </a:r>
            <a:r>
              <a:rPr lang="en-US" sz="3200" dirty="0" err="1">
                <a:solidFill>
                  <a:srgbClr val="CCCCCC"/>
                </a:solidFill>
                <a:latin typeface="Zurich BdEx BT" pitchFamily="34" charset="0"/>
              </a:rPr>
              <a:t>sistema</a:t>
            </a:r>
            <a:r>
              <a:rPr lang="en-US" sz="3200" dirty="0">
                <a:solidFill>
                  <a:srgbClr val="CCCCCC"/>
                </a:solidFill>
                <a:latin typeface="Zurich BdEx BT" pitchFamily="34" charset="0"/>
              </a:rPr>
              <a:t> con un </a:t>
            </a:r>
            <a:r>
              <a:rPr lang="en-US" sz="3200" dirty="0" err="1">
                <a:solidFill>
                  <a:srgbClr val="CCCCCC"/>
                </a:solidFill>
                <a:latin typeface="Zurich BdEx BT" pitchFamily="34" charset="0"/>
              </a:rPr>
              <a:t>controlador</a:t>
            </a:r>
            <a:r>
              <a:rPr lang="en-US" sz="3200" dirty="0">
                <a:solidFill>
                  <a:srgbClr val="CCCCCC"/>
                </a:solidFill>
                <a:latin typeface="Zurich BdEx BT" pitchFamily="34" charset="0"/>
              </a:rPr>
              <a:t> </a:t>
            </a:r>
            <a:r>
              <a:rPr lang="en-US" sz="3200" dirty="0" err="1">
                <a:solidFill>
                  <a:srgbClr val="CCCCCC"/>
                </a:solidFill>
                <a:latin typeface="Zurich BdEx BT" pitchFamily="34" charset="0"/>
              </a:rPr>
              <a:t>electrónico</a:t>
            </a:r>
            <a:r>
              <a:rPr lang="en-US" sz="3200" dirty="0">
                <a:solidFill>
                  <a:srgbClr val="CCCCCC"/>
                </a:solidFill>
                <a:latin typeface="Zurich BdEx BT" pitchFamily="34" charset="0"/>
              </a:rPr>
              <a:t> de forma </a:t>
            </a:r>
            <a:r>
              <a:rPr lang="en-US" sz="3200" dirty="0" err="1">
                <a:solidFill>
                  <a:srgbClr val="CCCCCC"/>
                </a:solidFill>
                <a:latin typeface="Zurich BdEx BT" pitchFamily="34" charset="0"/>
              </a:rPr>
              <a:t>convencional</a:t>
            </a:r>
            <a:r>
              <a:rPr lang="en-US" sz="3200" dirty="0">
                <a:solidFill>
                  <a:srgbClr val="CCCCCC"/>
                </a:solidFill>
                <a:latin typeface="Zurich BdEx BT" pitchFamily="34" charset="0"/>
              </a:rPr>
              <a:t>. Los </a:t>
            </a:r>
            <a:r>
              <a:rPr lang="en-US" sz="3200" dirty="0" err="1">
                <a:solidFill>
                  <a:srgbClr val="CCCCCC"/>
                </a:solidFill>
                <a:latin typeface="Zurich BdEx BT" pitchFamily="34" charset="0"/>
              </a:rPr>
              <a:t>componentes</a:t>
            </a:r>
            <a:r>
              <a:rPr lang="en-US" sz="3200" dirty="0">
                <a:solidFill>
                  <a:srgbClr val="CCCCCC"/>
                </a:solidFill>
                <a:latin typeface="Zurich BdEx BT" pitchFamily="34" charset="0"/>
              </a:rPr>
              <a:t> </a:t>
            </a:r>
            <a:r>
              <a:rPr lang="en-US" sz="3200" dirty="0" err="1">
                <a:solidFill>
                  <a:srgbClr val="CCCCCC"/>
                </a:solidFill>
                <a:latin typeface="Zurich BdEx BT" pitchFamily="34" charset="0"/>
              </a:rPr>
              <a:t>mecánicos</a:t>
            </a:r>
            <a:r>
              <a:rPr lang="en-US" sz="3200" dirty="0">
                <a:solidFill>
                  <a:srgbClr val="CCCCCC"/>
                </a:solidFill>
                <a:latin typeface="Zurich BdEx BT" pitchFamily="34" charset="0"/>
              </a:rPr>
              <a:t> son </a:t>
            </a:r>
            <a:r>
              <a:rPr lang="en-US" sz="3200" dirty="0" err="1">
                <a:solidFill>
                  <a:srgbClr val="CCCCCC"/>
                </a:solidFill>
                <a:latin typeface="Zurich BdEx BT" pitchFamily="34" charset="0"/>
              </a:rPr>
              <a:t>diseñados</a:t>
            </a:r>
            <a:r>
              <a:rPr lang="en-US" sz="3200" dirty="0">
                <a:solidFill>
                  <a:srgbClr val="CCCCCC"/>
                </a:solidFill>
                <a:latin typeface="Zurich BdEx BT" pitchFamily="34" charset="0"/>
              </a:rPr>
              <a:t> </a:t>
            </a:r>
            <a:r>
              <a:rPr lang="en-US" sz="3200" dirty="0" err="1">
                <a:solidFill>
                  <a:srgbClr val="CCCCCC"/>
                </a:solidFill>
                <a:latin typeface="Zurich BdEx BT" pitchFamily="34" charset="0"/>
              </a:rPr>
              <a:t>aisladamente</a:t>
            </a:r>
            <a:r>
              <a:rPr lang="en-US" sz="3200" dirty="0">
                <a:solidFill>
                  <a:srgbClr val="CCCCCC"/>
                </a:solidFill>
                <a:latin typeface="Zurich BdEx BT" pitchFamily="34" charset="0"/>
              </a:rPr>
              <a:t> del </a:t>
            </a:r>
            <a:r>
              <a:rPr lang="en-US" sz="3200" dirty="0" err="1">
                <a:solidFill>
                  <a:srgbClr val="CCCCCC"/>
                </a:solidFill>
                <a:latin typeface="Zurich BdEx BT" pitchFamily="34" charset="0"/>
              </a:rPr>
              <a:t>controlador</a:t>
            </a:r>
            <a:r>
              <a:rPr lang="en-US" sz="3200" dirty="0">
                <a:solidFill>
                  <a:srgbClr val="CCCCCC"/>
                </a:solidFill>
                <a:latin typeface="Zurich BdEx BT" pitchFamily="34" charset="0"/>
              </a:rPr>
              <a:t> </a:t>
            </a:r>
            <a:r>
              <a:rPr lang="en-US" sz="3200" dirty="0" err="1">
                <a:solidFill>
                  <a:srgbClr val="CCCCCC"/>
                </a:solidFill>
                <a:latin typeface="Zurich BdEx BT" pitchFamily="34" charset="0"/>
              </a:rPr>
              <a:t>electrónico</a:t>
            </a:r>
            <a:r>
              <a:rPr lang="en-US" sz="3200" dirty="0">
                <a:solidFill>
                  <a:srgbClr val="CCCCCC"/>
                </a:solidFill>
                <a:latin typeface="Zurich BdEx BT" pitchFamily="34" charset="0"/>
              </a:rPr>
              <a:t>, el </a:t>
            </a:r>
            <a:r>
              <a:rPr lang="en-US" sz="3200" dirty="0" err="1">
                <a:solidFill>
                  <a:srgbClr val="CCCCCC"/>
                </a:solidFill>
                <a:latin typeface="Zurich BdEx BT" pitchFamily="34" charset="0"/>
              </a:rPr>
              <a:t>cual</a:t>
            </a:r>
            <a:r>
              <a:rPr lang="en-US" sz="3200" dirty="0">
                <a:solidFill>
                  <a:srgbClr val="CCCCCC"/>
                </a:solidFill>
                <a:latin typeface="Zurich BdEx BT" pitchFamily="34" charset="0"/>
              </a:rPr>
              <a:t> </a:t>
            </a:r>
            <a:r>
              <a:rPr lang="en-US" sz="3200" dirty="0" err="1">
                <a:solidFill>
                  <a:srgbClr val="CCCCCC"/>
                </a:solidFill>
                <a:latin typeface="Zurich BdEx BT" pitchFamily="34" charset="0"/>
              </a:rPr>
              <a:t>es</a:t>
            </a:r>
            <a:r>
              <a:rPr lang="en-US" sz="3200" dirty="0">
                <a:solidFill>
                  <a:srgbClr val="CCCCCC"/>
                </a:solidFill>
                <a:latin typeface="Zurich BdEx BT" pitchFamily="34" charset="0"/>
              </a:rPr>
              <a:t> </a:t>
            </a:r>
            <a:r>
              <a:rPr lang="en-US" sz="3200" dirty="0" err="1">
                <a:solidFill>
                  <a:srgbClr val="CCCCCC"/>
                </a:solidFill>
                <a:latin typeface="Zurich BdEx BT" pitchFamily="34" charset="0"/>
              </a:rPr>
              <a:t>entonces</a:t>
            </a:r>
            <a:r>
              <a:rPr lang="en-US" sz="3200" dirty="0">
                <a:solidFill>
                  <a:srgbClr val="CCCCCC"/>
                </a:solidFill>
                <a:latin typeface="Zurich BdEx BT" pitchFamily="34" charset="0"/>
              </a:rPr>
              <a:t> </a:t>
            </a:r>
            <a:r>
              <a:rPr lang="en-US" sz="3200" dirty="0" err="1">
                <a:solidFill>
                  <a:srgbClr val="CCCCCC"/>
                </a:solidFill>
                <a:latin typeface="Zurich BdEx BT" pitchFamily="34" charset="0"/>
              </a:rPr>
              <a:t>diseñado</a:t>
            </a:r>
            <a:r>
              <a:rPr lang="en-US" sz="3200" dirty="0">
                <a:solidFill>
                  <a:srgbClr val="CCCCCC"/>
                </a:solidFill>
                <a:latin typeface="Zurich BdEx BT" pitchFamily="34" charset="0"/>
              </a:rPr>
              <a:t> y “</a:t>
            </a:r>
            <a:r>
              <a:rPr lang="en-US" sz="3200" dirty="0" err="1">
                <a:solidFill>
                  <a:srgbClr val="CCCCCC"/>
                </a:solidFill>
                <a:latin typeface="Zurich BdEx BT" pitchFamily="34" charset="0"/>
              </a:rPr>
              <a:t>sintonizado</a:t>
            </a:r>
            <a:r>
              <a:rPr lang="en-US" sz="3200" dirty="0">
                <a:solidFill>
                  <a:srgbClr val="CCCCCC"/>
                </a:solidFill>
                <a:latin typeface="Zurich BdEx BT" pitchFamily="34" charset="0"/>
              </a:rPr>
              <a:t>” </a:t>
            </a:r>
            <a:r>
              <a:rPr lang="en-US" sz="3200" dirty="0" err="1">
                <a:solidFill>
                  <a:srgbClr val="CCCCCC"/>
                </a:solidFill>
                <a:latin typeface="Zurich BdEx BT" pitchFamily="34" charset="0"/>
              </a:rPr>
              <a:t>para</a:t>
            </a:r>
            <a:r>
              <a:rPr lang="en-US" sz="3200" dirty="0">
                <a:solidFill>
                  <a:srgbClr val="CCCCCC"/>
                </a:solidFill>
                <a:latin typeface="Zurich BdEx BT" pitchFamily="34" charset="0"/>
              </a:rPr>
              <a:t> </a:t>
            </a:r>
            <a:r>
              <a:rPr lang="en-US" sz="3200" dirty="0" err="1">
                <a:solidFill>
                  <a:srgbClr val="CCCCCC"/>
                </a:solidFill>
                <a:latin typeface="Zurich BdEx BT" pitchFamily="34" charset="0"/>
              </a:rPr>
              <a:t>encajar</a:t>
            </a:r>
            <a:r>
              <a:rPr lang="en-US" sz="3200" dirty="0">
                <a:solidFill>
                  <a:srgbClr val="CCCCCC"/>
                </a:solidFill>
                <a:latin typeface="Zurich BdEx BT" pitchFamily="34" charset="0"/>
              </a:rPr>
              <a:t> con la </a:t>
            </a:r>
            <a:r>
              <a:rPr lang="en-US" sz="3200" dirty="0" err="1">
                <a:solidFill>
                  <a:srgbClr val="CCCCCC"/>
                </a:solidFill>
                <a:latin typeface="Zurich BdEx BT" pitchFamily="34" charset="0"/>
              </a:rPr>
              <a:t>mecánica</a:t>
            </a:r>
            <a:r>
              <a:rPr lang="en-US" sz="3200" dirty="0">
                <a:solidFill>
                  <a:srgbClr val="CCCCCC"/>
                </a:solidFill>
                <a:latin typeface="Zurich BdEx BT" pitchFamily="34" charset="0"/>
              </a:rPr>
              <a:t>. </a:t>
            </a:r>
            <a:endParaRPr lang="en-US" sz="3200" dirty="0">
              <a:latin typeface="Zurich BdEx BT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50"/>
          </a:xfrm>
        </p:grpSpPr>
        <p:sp>
          <p:nvSpPr>
            <p:cNvPr id="13316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544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4000" dirty="0" err="1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Mecatronica</a:t>
              </a:r>
              <a:endParaRPr lang="en-US" sz="40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7" name="Line 9"/>
            <p:cNvSpPr>
              <a:spLocks noChangeShapeType="1"/>
            </p:cNvSpPr>
            <p:nvPr/>
          </p:nvSpPr>
          <p:spPr bwMode="auto">
            <a:xfrm>
              <a:off x="2496" y="336"/>
              <a:ext cx="3264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038600" y="2590800"/>
            <a:ext cx="4572000" cy="2532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solidFill>
                <a:srgbClr val="CCCCCC"/>
              </a:solidFill>
              <a:latin typeface="Zurich BdEx BT" pitchFamily="34" charset="0"/>
            </a:endParaRPr>
          </a:p>
          <a:p>
            <a:pPr lvl="1">
              <a:buFontTx/>
              <a:buChar char="•"/>
            </a:pPr>
            <a:r>
              <a:rPr lang="en-US" sz="2800">
                <a:solidFill>
                  <a:srgbClr val="FFFFE0"/>
                </a:solidFill>
                <a:latin typeface="Zurich BdEx BT" pitchFamily="34" charset="0"/>
              </a:rPr>
              <a:t>MEJORAMIENTO </a:t>
            </a:r>
          </a:p>
          <a:p>
            <a:pPr lvl="1">
              <a:buFontTx/>
              <a:buChar char="•"/>
            </a:pPr>
            <a:r>
              <a:rPr lang="en-US" sz="2800">
                <a:solidFill>
                  <a:srgbClr val="FFFFE0"/>
                </a:solidFill>
                <a:latin typeface="Zurich BdEx BT" pitchFamily="34" charset="0"/>
              </a:rPr>
              <a:t>SIMPLIFICACIÓN </a:t>
            </a:r>
          </a:p>
          <a:p>
            <a:pPr lvl="1">
              <a:buFontTx/>
              <a:buChar char="•"/>
            </a:pPr>
            <a:r>
              <a:rPr lang="en-US" sz="2800">
                <a:solidFill>
                  <a:srgbClr val="FFFFE0"/>
                </a:solidFill>
                <a:latin typeface="Zurich BdEx BT" pitchFamily="34" charset="0"/>
              </a:rPr>
              <a:t>INNOVACIÓN </a:t>
            </a:r>
          </a:p>
          <a:p>
            <a:pPr lvl="1">
              <a:buFontTx/>
              <a:buChar char="•"/>
            </a:pPr>
            <a:r>
              <a:rPr lang="en-US" sz="2800">
                <a:solidFill>
                  <a:srgbClr val="FFFFE0"/>
                </a:solidFill>
                <a:latin typeface="Zurich BdEx BT" pitchFamily="34" charset="0"/>
              </a:rPr>
              <a:t>DISCUSIÓN </a:t>
            </a:r>
          </a:p>
          <a:p>
            <a:endParaRPr lang="en-US" sz="2800">
              <a:latin typeface="Zurich BdEx BT" pitchFamily="34" charset="0"/>
            </a:endParaRPr>
          </a:p>
        </p:txBody>
      </p:sp>
      <p:pic>
        <p:nvPicPr>
          <p:cNvPr id="14345" name="Picture 9" descr="F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209800"/>
            <a:ext cx="2768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85800" y="920750"/>
            <a:ext cx="72390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ED000E"/>
                </a:solidFill>
                <a:latin typeface="Zurich BdEx BT" pitchFamily="34" charset="0"/>
              </a:rPr>
              <a:t>Objetivos de diseño para sistemas mecatrónicos</a:t>
            </a:r>
            <a:endParaRPr lang="es-ES" sz="280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50"/>
          </a:xfrm>
        </p:grpSpPr>
        <p:sp>
          <p:nvSpPr>
            <p:cNvPr id="3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2544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4000" dirty="0" err="1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Mecatronica</a:t>
              </a:r>
              <a:endParaRPr lang="en-US" sz="40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3" name="Line 13"/>
            <p:cNvSpPr>
              <a:spLocks noChangeShapeType="1"/>
            </p:cNvSpPr>
            <p:nvPr/>
          </p:nvSpPr>
          <p:spPr bwMode="auto">
            <a:xfrm>
              <a:off x="2496" y="336"/>
              <a:ext cx="3264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utoUpdateAnimBg="0"/>
      <p:bldP spid="1434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267200" y="2133600"/>
            <a:ext cx="4724400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CCCCCC"/>
                </a:solidFill>
                <a:latin typeface="Zurich BlkEx BT" pitchFamily="34" charset="0"/>
              </a:rPr>
              <a:t>Se llama </a:t>
            </a:r>
            <a:r>
              <a:rPr lang="en-US" sz="2400" dirty="0" err="1">
                <a:solidFill>
                  <a:srgbClr val="CCCCCC"/>
                </a:solidFill>
                <a:latin typeface="Zurich BlkEx BT" pitchFamily="34" charset="0"/>
              </a:rPr>
              <a:t>mecatrónica</a:t>
            </a:r>
            <a:r>
              <a:rPr lang="en-US" sz="2400" dirty="0">
                <a:solidFill>
                  <a:srgbClr val="CCCCCC"/>
                </a:solidFill>
                <a:latin typeface="Zurich BlkEx BT" pitchFamily="34" charset="0"/>
              </a:rPr>
              <a:t> a la </a:t>
            </a:r>
            <a:r>
              <a:rPr lang="en-US" sz="2400" dirty="0" err="1">
                <a:solidFill>
                  <a:srgbClr val="CCCCCC"/>
                </a:solidFill>
                <a:latin typeface="Zurich BlkEx BT" pitchFamily="34" charset="0"/>
              </a:rPr>
              <a:t>integración</a:t>
            </a:r>
            <a:r>
              <a:rPr lang="en-US" sz="2400" dirty="0">
                <a:solidFill>
                  <a:srgbClr val="CCCCCC"/>
                </a:solidFill>
                <a:latin typeface="Zurich BlkEx BT" pitchFamily="34" charset="0"/>
              </a:rPr>
              <a:t> de </a:t>
            </a:r>
            <a:r>
              <a:rPr lang="en-US" sz="2400" dirty="0" err="1">
                <a:solidFill>
                  <a:srgbClr val="CCCCCC"/>
                </a:solidFill>
                <a:latin typeface="Zurich BlkEx BT" pitchFamily="34" charset="0"/>
              </a:rPr>
              <a:t>mecánica</a:t>
            </a:r>
            <a:r>
              <a:rPr lang="en-US" sz="2400" dirty="0">
                <a:solidFill>
                  <a:srgbClr val="CCCCCC"/>
                </a:solidFill>
                <a:latin typeface="Zurich BlkEx BT" pitchFamily="34" charset="0"/>
              </a:rPr>
              <a:t>, </a:t>
            </a:r>
            <a:r>
              <a:rPr lang="en-US" sz="2400" dirty="0" err="1">
                <a:solidFill>
                  <a:srgbClr val="CCCCCC"/>
                </a:solidFill>
                <a:latin typeface="Zurich BlkEx BT" pitchFamily="34" charset="0"/>
              </a:rPr>
              <a:t>electrónica</a:t>
            </a:r>
            <a:r>
              <a:rPr lang="en-US" sz="2400" dirty="0">
                <a:solidFill>
                  <a:srgbClr val="CCCCCC"/>
                </a:solidFill>
                <a:latin typeface="Zurich BlkEx BT" pitchFamily="34" charset="0"/>
              </a:rPr>
              <a:t> y software </a:t>
            </a:r>
            <a:r>
              <a:rPr lang="en-US" sz="2400" dirty="0" err="1">
                <a:solidFill>
                  <a:srgbClr val="CCCCCC"/>
                </a:solidFill>
                <a:latin typeface="Zurich BlkEx BT" pitchFamily="34" charset="0"/>
              </a:rPr>
              <a:t>para</a:t>
            </a:r>
            <a:r>
              <a:rPr lang="en-US" sz="2400" dirty="0">
                <a:solidFill>
                  <a:srgbClr val="CCCCCC"/>
                </a:solidFill>
                <a:latin typeface="Zurich BlkEx BT" pitchFamily="34" charset="0"/>
              </a:rPr>
              <a:t> </a:t>
            </a:r>
            <a:r>
              <a:rPr lang="en-US" sz="2400" dirty="0" err="1">
                <a:solidFill>
                  <a:srgbClr val="CCCCCC"/>
                </a:solidFill>
                <a:latin typeface="Zurich BlkEx BT" pitchFamily="34" charset="0"/>
              </a:rPr>
              <a:t>crear</a:t>
            </a:r>
            <a:r>
              <a:rPr lang="en-US" sz="2400" dirty="0">
                <a:solidFill>
                  <a:srgbClr val="CCCCCC"/>
                </a:solidFill>
                <a:latin typeface="Zurich BlkEx BT" pitchFamily="34" charset="0"/>
              </a:rPr>
              <a:t> </a:t>
            </a:r>
            <a:r>
              <a:rPr lang="en-US" sz="2400" dirty="0" err="1">
                <a:solidFill>
                  <a:srgbClr val="CCCCCC"/>
                </a:solidFill>
                <a:latin typeface="Zurich BlkEx BT" pitchFamily="34" charset="0"/>
              </a:rPr>
              <a:t>ahorros</a:t>
            </a:r>
            <a:r>
              <a:rPr lang="en-US" sz="2400" dirty="0">
                <a:solidFill>
                  <a:srgbClr val="CCCCCC"/>
                </a:solidFill>
                <a:latin typeface="Zurich BlkEx BT" pitchFamily="34" charset="0"/>
              </a:rPr>
              <a:t> de </a:t>
            </a:r>
            <a:r>
              <a:rPr lang="en-US" sz="2400" dirty="0" err="1">
                <a:solidFill>
                  <a:srgbClr val="CCCCCC"/>
                </a:solidFill>
                <a:latin typeface="Zurich BlkEx BT" pitchFamily="34" charset="0"/>
              </a:rPr>
              <a:t>energía</a:t>
            </a:r>
            <a:r>
              <a:rPr lang="en-US" sz="2400" dirty="0">
                <a:solidFill>
                  <a:srgbClr val="CCCCCC"/>
                </a:solidFill>
                <a:latin typeface="Zurich BlkEx BT" pitchFamily="34" charset="0"/>
              </a:rPr>
              <a:t>, de </a:t>
            </a:r>
            <a:r>
              <a:rPr lang="en-US" sz="2400" dirty="0" err="1">
                <a:solidFill>
                  <a:srgbClr val="CCCCCC"/>
                </a:solidFill>
                <a:latin typeface="Zurich BlkEx BT" pitchFamily="34" charset="0"/>
              </a:rPr>
              <a:t>recursos</a:t>
            </a:r>
            <a:r>
              <a:rPr lang="en-US" sz="2400" dirty="0">
                <a:solidFill>
                  <a:srgbClr val="CCCCCC"/>
                </a:solidFill>
                <a:latin typeface="Zurich BlkEx BT" pitchFamily="34" charset="0"/>
              </a:rPr>
              <a:t> y </a:t>
            </a:r>
            <a:r>
              <a:rPr lang="en-US" sz="2400" dirty="0" err="1">
                <a:solidFill>
                  <a:srgbClr val="CCCCCC"/>
                </a:solidFill>
                <a:latin typeface="Zurich BlkEx BT" pitchFamily="34" charset="0"/>
              </a:rPr>
              <a:t>sistemas</a:t>
            </a:r>
            <a:r>
              <a:rPr lang="en-US" sz="2400" dirty="0">
                <a:solidFill>
                  <a:srgbClr val="CCCCCC"/>
                </a:solidFill>
                <a:latin typeface="Zurich BlkEx BT" pitchFamily="34" charset="0"/>
              </a:rPr>
              <a:t> de </a:t>
            </a:r>
            <a:r>
              <a:rPr lang="en-US" sz="2400" dirty="0" err="1">
                <a:solidFill>
                  <a:srgbClr val="CCCCCC"/>
                </a:solidFill>
                <a:latin typeface="Zurich BlkEx BT" pitchFamily="34" charset="0"/>
              </a:rPr>
              <a:t>alta</a:t>
            </a:r>
            <a:r>
              <a:rPr lang="en-US" sz="2400" dirty="0">
                <a:solidFill>
                  <a:srgbClr val="CCCCCC"/>
                </a:solidFill>
                <a:latin typeface="Zurich BlkEx BT" pitchFamily="34" charset="0"/>
              </a:rPr>
              <a:t> </a:t>
            </a:r>
            <a:r>
              <a:rPr lang="en-US" sz="2400" dirty="0" err="1">
                <a:solidFill>
                  <a:srgbClr val="CCCCCC"/>
                </a:solidFill>
                <a:latin typeface="Zurich BlkEx BT" pitchFamily="34" charset="0"/>
              </a:rPr>
              <a:t>inteligencia</a:t>
            </a:r>
            <a:r>
              <a:rPr lang="en-US" sz="2400" dirty="0">
                <a:solidFill>
                  <a:srgbClr val="CCCCCC"/>
                </a:solidFill>
                <a:latin typeface="Zurich BlkEx BT" pitchFamily="34" charset="0"/>
              </a:rPr>
              <a:t>.</a:t>
            </a:r>
          </a:p>
          <a:p>
            <a:pPr algn="just"/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0" y="0"/>
            <a:chExt cx="5760" cy="450"/>
          </a:xfrm>
        </p:grpSpPr>
        <p:sp>
          <p:nvSpPr>
            <p:cNvPr id="15365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544" cy="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4000" dirty="0" err="1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Mecatronica</a:t>
              </a:r>
              <a:endParaRPr lang="en-US" sz="40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6" name="Line 9"/>
            <p:cNvSpPr>
              <a:spLocks noChangeShapeType="1"/>
            </p:cNvSpPr>
            <p:nvPr/>
          </p:nvSpPr>
          <p:spPr bwMode="auto">
            <a:xfrm>
              <a:off x="2496" y="336"/>
              <a:ext cx="3264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  <p:pic>
        <p:nvPicPr>
          <p:cNvPr id="16395" name="Picture 11" descr="cont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057400"/>
            <a:ext cx="37338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utoUpdateAnimBg="0"/>
    </p:bld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395</Words>
  <Application>Microsoft Office PowerPoint</Application>
  <PresentationFormat>Presentación en pantalla (4:3)</PresentationFormat>
  <Paragraphs>78</Paragraphs>
  <Slides>26</Slides>
  <Notes>26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Presentación en blanco</vt:lpstr>
      <vt:lpstr>Bitmap Image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Carlos Trejo Enriquez</dc:creator>
  <cp:lastModifiedBy>Ing. Carlos Trejo E</cp:lastModifiedBy>
  <cp:revision>117</cp:revision>
  <dcterms:created xsi:type="dcterms:W3CDTF">1998-11-10T06:27:32Z</dcterms:created>
  <dcterms:modified xsi:type="dcterms:W3CDTF">2012-08-06T02:22:53Z</dcterms:modified>
</cp:coreProperties>
</file>