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72" r:id="rId5"/>
    <p:sldId id="273" r:id="rId6"/>
    <p:sldId id="274" r:id="rId7"/>
    <p:sldId id="268" r:id="rId8"/>
    <p:sldId id="275" r:id="rId9"/>
    <p:sldId id="271" r:id="rId10"/>
    <p:sldId id="269" r:id="rId11"/>
    <p:sldId id="276" r:id="rId12"/>
    <p:sldId id="277" r:id="rId13"/>
    <p:sldId id="278" r:id="rId14"/>
    <p:sldId id="280" r:id="rId15"/>
    <p:sldId id="279" r:id="rId16"/>
    <p:sldId id="281" r:id="rId17"/>
    <p:sldId id="282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C15A-6964-4016-B7B9-8522ADE5AF30}" type="datetimeFigureOut">
              <a:rPr lang="es-MX" smtClean="0"/>
              <a:t>13/02/2014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CB9-1702-45C6-9D64-0830AE1382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79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C15A-6964-4016-B7B9-8522ADE5AF30}" type="datetimeFigureOut">
              <a:rPr lang="es-MX" smtClean="0"/>
              <a:t>13/02/2014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CB9-1702-45C6-9D64-0830AE1382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49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C15A-6964-4016-B7B9-8522ADE5AF30}" type="datetimeFigureOut">
              <a:rPr lang="es-MX" smtClean="0"/>
              <a:t>13/02/2014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CB9-1702-45C6-9D64-0830AE1382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48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C15A-6964-4016-B7B9-8522ADE5AF30}" type="datetimeFigureOut">
              <a:rPr lang="es-MX" smtClean="0"/>
              <a:t>13/02/2014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CB9-1702-45C6-9D64-0830AE1382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194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C15A-6964-4016-B7B9-8522ADE5AF30}" type="datetimeFigureOut">
              <a:rPr lang="es-MX" smtClean="0"/>
              <a:t>13/02/2014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CB9-1702-45C6-9D64-0830AE1382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13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C15A-6964-4016-B7B9-8522ADE5AF30}" type="datetimeFigureOut">
              <a:rPr lang="es-MX" smtClean="0"/>
              <a:t>13/02/2014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CB9-1702-45C6-9D64-0830AE1382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87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C15A-6964-4016-B7B9-8522ADE5AF30}" type="datetimeFigureOut">
              <a:rPr lang="es-MX" smtClean="0"/>
              <a:t>13/02/2014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CB9-1702-45C6-9D64-0830AE1382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554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C15A-6964-4016-B7B9-8522ADE5AF30}" type="datetimeFigureOut">
              <a:rPr lang="es-MX" smtClean="0"/>
              <a:t>13/02/2014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CB9-1702-45C6-9D64-0830AE1382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5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C15A-6964-4016-B7B9-8522ADE5AF30}" type="datetimeFigureOut">
              <a:rPr lang="es-MX" smtClean="0"/>
              <a:t>13/02/2014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CB9-1702-45C6-9D64-0830AE1382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58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C15A-6964-4016-B7B9-8522ADE5AF30}" type="datetimeFigureOut">
              <a:rPr lang="es-MX" smtClean="0"/>
              <a:t>13/02/2014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CB9-1702-45C6-9D64-0830AE1382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099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C15A-6964-4016-B7B9-8522ADE5AF30}" type="datetimeFigureOut">
              <a:rPr lang="es-MX" smtClean="0"/>
              <a:t>13/02/2014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FCB9-1702-45C6-9D64-0830AE1382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36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AC15A-6964-4016-B7B9-8522ADE5AF30}" type="datetimeFigureOut">
              <a:rPr lang="es-MX" smtClean="0"/>
              <a:t>13/02/2014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FCB9-1702-45C6-9D64-0830AE1382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583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114336" y="1449358"/>
            <a:ext cx="51313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CONCEPTOS BÁSICOS DE </a:t>
            </a:r>
            <a:r>
              <a:rPr lang="es-MX" sz="4400" b="1" dirty="0" smtClean="0"/>
              <a:t>ELÉCTRICA Y ELECTRÓNICA</a:t>
            </a:r>
            <a:endParaRPr lang="es-MX" sz="4400" b="1" dirty="0"/>
          </a:p>
        </p:txBody>
      </p:sp>
    </p:spTree>
    <p:extLst>
      <p:ext uri="{BB962C8B-B14F-4D97-AF65-F5344CB8AC3E}">
        <p14:creationId xmlns:p14="http://schemas.microsoft.com/office/powerpoint/2010/main" val="3939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773924" y="983407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SIMBOLOGÍA</a:t>
            </a:r>
            <a:endParaRPr lang="es-MX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508" y="1352739"/>
            <a:ext cx="597217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93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773924" y="983407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SIMBOLOGÍA</a:t>
            </a:r>
            <a:endParaRPr lang="es-MX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62" y="1772816"/>
            <a:ext cx="6000750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00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773924" y="67942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SIMBOLOGÍA</a:t>
            </a:r>
            <a:endParaRPr lang="es-MX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932" y="1073748"/>
            <a:ext cx="592455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93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773924" y="67942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SIMBOLOGÍA</a:t>
            </a:r>
            <a:endParaRPr lang="es-MX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37" y="1310370"/>
            <a:ext cx="59340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87" y="4348845"/>
            <a:ext cx="60293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57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773924" y="668307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COMPONENTES ACTIVOS Y PASIVOS</a:t>
            </a:r>
            <a:endParaRPr lang="es-MX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64" y="1484784"/>
            <a:ext cx="7390854" cy="41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4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773924" y="668307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UNIDADES ELÉCTRICAS</a:t>
            </a:r>
            <a:endParaRPr lang="es-MX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27584" y="162880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Existen tres unidades eléctricas principales o básicas: la tensión o voltaje, la intensidad y la resistencia.</a:t>
            </a:r>
            <a:endParaRPr lang="es-MX" dirty="0"/>
          </a:p>
          <a:p>
            <a:r>
              <a:rPr lang="es-ES_tradnl" dirty="0"/>
              <a:t> </a:t>
            </a:r>
            <a:endParaRPr lang="es-MX" dirty="0"/>
          </a:p>
          <a:p>
            <a:r>
              <a:rPr lang="es-ES" b="1" dirty="0"/>
              <a:t>Tensión eléctrica (V)</a:t>
            </a:r>
            <a:endParaRPr lang="es-MX" dirty="0"/>
          </a:p>
          <a:p>
            <a:r>
              <a:rPr lang="es-ES" dirty="0"/>
              <a:t>Se denomina tensión eléctrica </a:t>
            </a:r>
            <a:r>
              <a:rPr lang="es-ES" dirty="0" smtClean="0"/>
              <a:t>(la </a:t>
            </a:r>
            <a:r>
              <a:rPr lang="es-ES" dirty="0"/>
              <a:t>unidad que mide la tensión es </a:t>
            </a:r>
            <a:r>
              <a:rPr lang="es-ES" b="1" dirty="0">
                <a:solidFill>
                  <a:srgbClr val="FF0000"/>
                </a:solidFill>
              </a:rPr>
              <a:t>el volt (V).</a:t>
            </a:r>
            <a:endParaRPr lang="es-MX" b="1" dirty="0">
              <a:solidFill>
                <a:srgbClr val="FF0000"/>
              </a:solidFill>
            </a:endParaRPr>
          </a:p>
          <a:p>
            <a:r>
              <a:rPr lang="es-ES" b="1" dirty="0"/>
              <a:t>Corriente eléctrica (I)</a:t>
            </a:r>
            <a:endParaRPr lang="es-MX" dirty="0"/>
          </a:p>
          <a:p>
            <a:r>
              <a:rPr lang="es-ES" dirty="0"/>
              <a:t>A la cantidad de electrones o intensidad con la que circulan por un </a:t>
            </a:r>
            <a:r>
              <a:rPr lang="es-ES" dirty="0" smtClean="0"/>
              <a:t>conductor .La </a:t>
            </a:r>
            <a:r>
              <a:rPr lang="es-ES" dirty="0"/>
              <a:t>unidad que mide la intensidad es </a:t>
            </a:r>
            <a:r>
              <a:rPr lang="es-ES" b="1" dirty="0">
                <a:solidFill>
                  <a:srgbClr val="FF0000"/>
                </a:solidFill>
              </a:rPr>
              <a:t>el ampere (A).</a:t>
            </a:r>
            <a:endParaRPr lang="es-MX" b="1" dirty="0">
              <a:solidFill>
                <a:srgbClr val="FF0000"/>
              </a:solidFill>
            </a:endParaRPr>
          </a:p>
          <a:p>
            <a:r>
              <a:rPr lang="es-ES" b="1" dirty="0"/>
              <a:t>Resistencia eléctrica (R)</a:t>
            </a:r>
            <a:endParaRPr lang="es-MX" dirty="0"/>
          </a:p>
          <a:p>
            <a:r>
              <a:rPr lang="es-ES" dirty="0"/>
              <a:t>Los electrones que circulan por un conductor encuentran cierta dificultad a circular libremente ya que el propio conductor opone una pequeña </a:t>
            </a:r>
            <a:r>
              <a:rPr lang="es-ES" dirty="0" smtClean="0"/>
              <a:t>resistencia. La </a:t>
            </a:r>
            <a:r>
              <a:rPr lang="es-ES" dirty="0"/>
              <a:t>unidad que mide la resistencia es el </a:t>
            </a:r>
            <a:r>
              <a:rPr lang="es-ES" b="1" dirty="0">
                <a:solidFill>
                  <a:srgbClr val="FF0000"/>
                </a:solidFill>
              </a:rPr>
              <a:t>ohm (Ω</a:t>
            </a:r>
            <a:r>
              <a:rPr lang="es-ES" b="1" dirty="0" smtClean="0">
                <a:solidFill>
                  <a:srgbClr val="FF0000"/>
                </a:solidFill>
              </a:rPr>
              <a:t>).</a:t>
            </a:r>
            <a:endParaRPr lang="es-MX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33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773924" y="668307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UNIDADES ELÉCTRICAS</a:t>
            </a:r>
            <a:endParaRPr lang="es-MX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90514" y="1100198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Potencia </a:t>
            </a:r>
            <a:r>
              <a:rPr lang="es-ES" b="1" dirty="0"/>
              <a:t>eléctrica (W)</a:t>
            </a:r>
            <a:endParaRPr lang="es-MX" dirty="0"/>
          </a:p>
          <a:p>
            <a:endParaRPr lang="es-ES" dirty="0" smtClean="0"/>
          </a:p>
          <a:p>
            <a:r>
              <a:rPr lang="es-ES" dirty="0" smtClean="0"/>
              <a:t>Trabajo realizado  </a:t>
            </a:r>
            <a:r>
              <a:rPr lang="es-ES" dirty="0"/>
              <a:t>en un determinado tiempo. </a:t>
            </a:r>
            <a:r>
              <a:rPr lang="es-ES" b="1" dirty="0">
                <a:solidFill>
                  <a:srgbClr val="FF0000"/>
                </a:solidFill>
              </a:rPr>
              <a:t>Su unidad es el watt (W) </a:t>
            </a:r>
            <a:r>
              <a:rPr lang="es-ES" b="1" dirty="0" smtClean="0">
                <a:solidFill>
                  <a:srgbClr val="FF0000"/>
                </a:solidFill>
              </a:rPr>
              <a:t>.</a:t>
            </a:r>
          </a:p>
          <a:p>
            <a:endParaRPr lang="es-ES" b="1" dirty="0" smtClean="0">
              <a:solidFill>
                <a:srgbClr val="FF0000"/>
              </a:solidFill>
            </a:endParaRPr>
          </a:p>
          <a:p>
            <a:r>
              <a:rPr lang="es-ES" b="1" dirty="0" smtClean="0"/>
              <a:t>Inductancia </a:t>
            </a:r>
            <a:r>
              <a:rPr lang="es-ES" b="1" dirty="0"/>
              <a:t>(L)</a:t>
            </a:r>
            <a:endParaRPr lang="es-MX" dirty="0"/>
          </a:p>
          <a:p>
            <a:pPr algn="just"/>
            <a:r>
              <a:rPr lang="es-ES" dirty="0"/>
              <a:t>Llamaremos inductancia al campo magnético que crea una corriente eléctrica al pasar a través de una bobina de hilo conductor </a:t>
            </a:r>
            <a:r>
              <a:rPr lang="es-ES" dirty="0" err="1"/>
              <a:t>enrrollado</a:t>
            </a:r>
            <a:r>
              <a:rPr lang="es-ES" dirty="0"/>
              <a:t> mejor conocido como inductor. </a:t>
            </a:r>
            <a:r>
              <a:rPr lang="es-ES" b="1" dirty="0">
                <a:solidFill>
                  <a:srgbClr val="FF0000"/>
                </a:solidFill>
              </a:rPr>
              <a:t>Su unidad de medida es el Henrio (H</a:t>
            </a:r>
            <a:r>
              <a:rPr lang="es-ES" b="1" dirty="0" smtClean="0">
                <a:solidFill>
                  <a:srgbClr val="FF0000"/>
                </a:solidFill>
              </a:rPr>
              <a:t>).</a:t>
            </a:r>
          </a:p>
          <a:p>
            <a:endParaRPr lang="es-MX" b="1" dirty="0">
              <a:solidFill>
                <a:srgbClr val="FF0000"/>
              </a:solidFill>
            </a:endParaRPr>
          </a:p>
          <a:p>
            <a:r>
              <a:rPr lang="es-ES" b="1" dirty="0"/>
              <a:t>Capacitancia (C)</a:t>
            </a:r>
            <a:endParaRPr lang="es-MX" dirty="0"/>
          </a:p>
          <a:p>
            <a:pPr algn="just"/>
            <a:r>
              <a:rPr lang="es-ES_tradnl" dirty="0"/>
              <a:t>La capacitancia es la propiedad de un circuito </a:t>
            </a:r>
            <a:r>
              <a:rPr lang="es-ES_tradnl" dirty="0" err="1"/>
              <a:t>eléctrico</a:t>
            </a:r>
            <a:r>
              <a:rPr lang="es-ES_tradnl" dirty="0"/>
              <a:t> de oponerse al cambio en la magnitud de </a:t>
            </a:r>
            <a:r>
              <a:rPr lang="es-ES_tradnl" dirty="0" err="1"/>
              <a:t>tensión</a:t>
            </a:r>
            <a:r>
              <a:rPr lang="es-ES_tradnl" dirty="0"/>
              <a:t> a </a:t>
            </a:r>
            <a:r>
              <a:rPr lang="es-ES_tradnl" dirty="0" err="1"/>
              <a:t>través</a:t>
            </a:r>
            <a:r>
              <a:rPr lang="es-ES_tradnl" dirty="0"/>
              <a:t> del circuito. </a:t>
            </a:r>
            <a:r>
              <a:rPr lang="es-ES_tradnl" dirty="0" err="1"/>
              <a:t>También</a:t>
            </a:r>
            <a:r>
              <a:rPr lang="es-ES_tradnl" dirty="0"/>
              <a:t> capacitancia se refiere a la </a:t>
            </a:r>
            <a:r>
              <a:rPr lang="es-ES_tradnl" dirty="0" err="1"/>
              <a:t>característica</a:t>
            </a:r>
            <a:r>
              <a:rPr lang="es-ES_tradnl" dirty="0"/>
              <a:t> de un sistema que almacena carga </a:t>
            </a:r>
            <a:r>
              <a:rPr lang="es-ES_tradnl" dirty="0" err="1"/>
              <a:t>eléctrica</a:t>
            </a:r>
            <a:r>
              <a:rPr lang="es-ES_tradnl" dirty="0" smtClean="0"/>
              <a:t>.  Su unidad de medida es el </a:t>
            </a:r>
            <a:r>
              <a:rPr lang="es-ES_tradnl" b="1" dirty="0" smtClean="0">
                <a:solidFill>
                  <a:srgbClr val="FF0000"/>
                </a:solidFill>
              </a:rPr>
              <a:t>Faradio.</a:t>
            </a:r>
            <a:endParaRPr lang="es-MX" b="1" dirty="0">
              <a:solidFill>
                <a:srgbClr val="FF0000"/>
              </a:solidFill>
            </a:endParaRPr>
          </a:p>
          <a:p>
            <a:r>
              <a:rPr lang="es-ES_tradnl" dirty="0"/>
              <a:t> </a:t>
            </a:r>
            <a:endParaRPr lang="es-MX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379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838947" y="668307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CONVERSIÓN DE UNIDADES</a:t>
            </a:r>
            <a:endParaRPr lang="es-MX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46620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2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11762" y="1021268"/>
            <a:ext cx="846420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3600" b="1" dirty="0" smtClean="0">
                <a:solidFill>
                  <a:srgbClr val="FF0000"/>
                </a:solidFill>
              </a:rPr>
              <a:t> </a:t>
            </a:r>
            <a:r>
              <a:rPr lang="es-ES_tradnl" sz="3600" b="1" dirty="0"/>
              <a:t>SEGURIDAD E HIGIENE</a:t>
            </a:r>
            <a:endParaRPr lang="es-MX" sz="3600" dirty="0"/>
          </a:p>
          <a:p>
            <a:endParaRPr lang="es-MX" sz="2000" b="1" dirty="0" smtClean="0">
              <a:solidFill>
                <a:srgbClr val="FF0000"/>
              </a:solidFill>
            </a:endParaRPr>
          </a:p>
          <a:p>
            <a:endParaRPr lang="es-MX" sz="2000" b="1" dirty="0" smtClean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553" y="1665831"/>
            <a:ext cx="81364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Cuando se trabaja con electricidad es necesario considerar los riesgos que se </a:t>
            </a:r>
            <a:r>
              <a:rPr lang="es-ES" dirty="0" smtClean="0"/>
              <a:t>presentan</a:t>
            </a:r>
          </a:p>
          <a:p>
            <a:r>
              <a:rPr lang="es-ES" dirty="0" smtClean="0"/>
              <a:t> </a:t>
            </a:r>
            <a:r>
              <a:rPr lang="es-ES" dirty="0"/>
              <a:t>al trabajar con corriente eléctrica. </a:t>
            </a:r>
            <a:endParaRPr lang="es-ES" dirty="0" smtClean="0"/>
          </a:p>
          <a:p>
            <a:endParaRPr lang="es-ES" dirty="0" smtClean="0"/>
          </a:p>
          <a:p>
            <a:r>
              <a:rPr lang="es-ES" b="1" dirty="0"/>
              <a:t>Riesgos de incendio</a:t>
            </a:r>
            <a:endParaRPr lang="es-MX" dirty="0"/>
          </a:p>
          <a:p>
            <a:r>
              <a:rPr lang="es-ES" b="1" dirty="0"/>
              <a:t> </a:t>
            </a:r>
            <a:endParaRPr lang="es-MX" dirty="0"/>
          </a:p>
          <a:p>
            <a:r>
              <a:rPr lang="es-ES" b="1" dirty="0" smtClean="0"/>
              <a:t>Shock </a:t>
            </a:r>
            <a:r>
              <a:rPr lang="es-ES" b="1" dirty="0"/>
              <a:t>eléctrico</a:t>
            </a:r>
            <a:endParaRPr lang="es-MX" dirty="0"/>
          </a:p>
          <a:p>
            <a:endParaRPr lang="es-MX" dirty="0"/>
          </a:p>
          <a:p>
            <a:pPr lvl="0"/>
            <a:r>
              <a:rPr lang="es-ES" b="1" dirty="0" smtClean="0"/>
              <a:t> a) Tensión </a:t>
            </a:r>
            <a:endParaRPr lang="es-MX" dirty="0"/>
          </a:p>
          <a:p>
            <a:r>
              <a:rPr lang="es-ES" b="1" dirty="0"/>
              <a:t> </a:t>
            </a:r>
            <a:endParaRPr lang="es-MX" dirty="0"/>
          </a:p>
          <a:p>
            <a:r>
              <a:rPr lang="es-MX" b="1" dirty="0" smtClean="0"/>
              <a:t>b) </a:t>
            </a:r>
            <a:r>
              <a:rPr lang="es-ES" b="1" dirty="0" smtClean="0"/>
              <a:t>Forma </a:t>
            </a:r>
            <a:r>
              <a:rPr lang="es-ES" b="1" dirty="0"/>
              <a:t>de corriente</a:t>
            </a:r>
            <a:endParaRPr lang="es-MX" dirty="0"/>
          </a:p>
          <a:p>
            <a:endParaRPr lang="es-MX" dirty="0"/>
          </a:p>
          <a:p>
            <a:pPr lvl="0"/>
            <a:r>
              <a:rPr lang="es-ES" b="1" dirty="0" smtClean="0"/>
              <a:t>c) Otras </a:t>
            </a:r>
            <a:r>
              <a:rPr lang="es-ES" b="1" dirty="0"/>
              <a:t>consideraciones</a:t>
            </a:r>
            <a:endParaRPr lang="es-MX" dirty="0"/>
          </a:p>
          <a:p>
            <a:endParaRPr lang="es-MX" dirty="0"/>
          </a:p>
          <a:p>
            <a:r>
              <a:rPr lang="es-ES" dirty="0"/>
              <a:t> </a:t>
            </a:r>
            <a:endParaRPr lang="es-MX" dirty="0"/>
          </a:p>
          <a:p>
            <a:pPr lvl="0"/>
            <a:endParaRPr lang="es-MX" dirty="0"/>
          </a:p>
          <a:p>
            <a:r>
              <a:rPr lang="es-ES" b="1" dirty="0"/>
              <a:t> </a:t>
            </a:r>
            <a:endParaRPr lang="es-MX" dirty="0"/>
          </a:p>
          <a:p>
            <a:endParaRPr lang="es-ES" dirty="0"/>
          </a:p>
          <a:p>
            <a:endParaRPr lang="es-ES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10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531113"/>
              </p:ext>
            </p:extLst>
          </p:nvPr>
        </p:nvGraphicFramePr>
        <p:xfrm>
          <a:off x="683568" y="1310367"/>
          <a:ext cx="7920880" cy="49989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98528"/>
                <a:gridCol w="5922352"/>
              </a:tblGrid>
              <a:tr h="249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Intensidad 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Posible efecto en el cuerpo humano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 mA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Leve sensación de hormigueo.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 2 a 4 mA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Temblor de los nervios en los dedos hasta el antebrazo.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9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 5 a 7 mA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Leve sensación de choque, no doloroso aunque incómodo.  La persona promedio puede soltar la fuente que proporciona corriente.  Reacciones involuntarias al choque pueden resultar en lesiones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9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 10 a 15 mA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Sensación desagradable, pero todavía es posible soltarse.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 19 a 22 mA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Fuertes dolores de brazo.  Ya no es posible soltarse voluntariamente.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 25 a 50 mA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Irregularidades cardiacas, aumento de presión arterial, efecto de tetanización, inconciencia y fibrilación ventricular. 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9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 50 a 200mA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Menos de medio ciclo cardiaco: Fuerte contracción muscular.</a:t>
                      </a:r>
                      <a:endParaRPr lang="es-MX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Menos de un ciclo cardiaco: Marcas visibles. Paro cardiaco reversible.</a:t>
                      </a:r>
                      <a:endParaRPr lang="es-MX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Más de un ciclo cardiaco: Quemaduras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Mayor a 4A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Parálisis cardiaca y respiratoria.  Quemaduras graves. Con toda probabilidad, puede causar la muerte.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10 A</a:t>
                      </a:r>
                      <a:endParaRPr lang="es-MX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Paro cardiaco, quemaduras severas y con toda probabilidad, puede causar la muerte.</a:t>
                      </a:r>
                      <a:endParaRPr lang="es-MX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41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11762" y="1313656"/>
            <a:ext cx="84642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FF0000"/>
                </a:solidFill>
              </a:rPr>
              <a:t>ANÁLISIS DEL LABORATORIO</a:t>
            </a:r>
            <a:endParaRPr lang="es-MX" sz="36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42638" y="2716178"/>
            <a:ext cx="79093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Salidas.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Zonas de riesgo</a:t>
            </a:r>
          </a:p>
          <a:p>
            <a:endParaRPr lang="es-MX" sz="2400" dirty="0" smtClean="0"/>
          </a:p>
          <a:p>
            <a:endParaRPr lang="es-MX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dirty="0" smtClean="0"/>
              <a:t>Factores de riesgo.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954" y="2738044"/>
            <a:ext cx="2520280" cy="194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78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73853" y="1313656"/>
            <a:ext cx="84642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_tradnl" sz="2400" b="1" dirty="0">
                <a:solidFill>
                  <a:srgbClr val="FF0000"/>
                </a:solidFill>
              </a:rPr>
              <a:t>CONCEPTOS BÁSICOS DE ELÉCTRICA Y ELECTRÓNICA </a:t>
            </a:r>
            <a:endParaRPr lang="es-MX" sz="2400" dirty="0">
              <a:solidFill>
                <a:srgbClr val="FF0000"/>
              </a:solidFill>
            </a:endParaRPr>
          </a:p>
          <a:p>
            <a:r>
              <a:rPr lang="es-ES" sz="3600" dirty="0"/>
              <a:t> </a:t>
            </a:r>
            <a:endParaRPr lang="es-MX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2329319"/>
            <a:ext cx="82252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FF0000"/>
                </a:solidFill>
              </a:rPr>
              <a:t>La electricidad </a:t>
            </a:r>
            <a:r>
              <a:rPr lang="es-ES" dirty="0"/>
              <a:t>tiene su origen en el movimiento de una </a:t>
            </a:r>
            <a:r>
              <a:rPr lang="es-ES" dirty="0" smtClean="0"/>
              <a:t>partícula </a:t>
            </a:r>
            <a:r>
              <a:rPr lang="es-ES" dirty="0"/>
              <a:t>llamada </a:t>
            </a:r>
            <a:endParaRPr lang="es-ES" dirty="0" smtClean="0"/>
          </a:p>
          <a:p>
            <a:r>
              <a:rPr lang="es-ES" dirty="0" smtClean="0"/>
              <a:t>electrón </a:t>
            </a:r>
            <a:r>
              <a:rPr lang="es-ES" dirty="0"/>
              <a:t>(carga negativa</a:t>
            </a:r>
            <a:r>
              <a:rPr lang="es-ES" dirty="0" smtClean="0"/>
              <a:t>).</a:t>
            </a:r>
          </a:p>
          <a:p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FF0000"/>
                </a:solidFill>
              </a:rPr>
              <a:t>El voltaje o diferencia de potencial </a:t>
            </a:r>
            <a:r>
              <a:rPr lang="es-ES" b="1" dirty="0" smtClean="0"/>
              <a:t> </a:t>
            </a:r>
            <a:r>
              <a:rPr lang="es-ES" dirty="0" smtClean="0"/>
              <a:t>es </a:t>
            </a:r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fuerza que obliga a los </a:t>
            </a:r>
            <a:r>
              <a:rPr lang="es-ES" dirty="0" smtClean="0"/>
              <a:t>electrones </a:t>
            </a:r>
            <a:r>
              <a:rPr lang="es-ES" dirty="0"/>
              <a:t>a </a:t>
            </a:r>
            <a:endParaRPr lang="es-ES" dirty="0" smtClean="0"/>
          </a:p>
          <a:p>
            <a:r>
              <a:rPr lang="es-ES" dirty="0" smtClean="0"/>
              <a:t>circular </a:t>
            </a:r>
            <a:r>
              <a:rPr lang="es-ES" dirty="0"/>
              <a:t>por un conductor 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La </a:t>
            </a:r>
            <a:r>
              <a:rPr lang="es-ES" dirty="0"/>
              <a:t>cantidad de electrones que circula por el conductor se conoce como </a:t>
            </a:r>
            <a:r>
              <a:rPr lang="es-ES" b="1" dirty="0">
                <a:solidFill>
                  <a:srgbClr val="FF0000"/>
                </a:solidFill>
              </a:rPr>
              <a:t>intensidad </a:t>
            </a:r>
            <a:endParaRPr lang="es-ES" b="1" dirty="0" smtClean="0">
              <a:solidFill>
                <a:srgbClr val="FF0000"/>
              </a:solidFill>
            </a:endParaRPr>
          </a:p>
          <a:p>
            <a:r>
              <a:rPr lang="es-ES" b="1" dirty="0" smtClean="0">
                <a:solidFill>
                  <a:srgbClr val="FF0000"/>
                </a:solidFill>
              </a:rPr>
              <a:t>de </a:t>
            </a:r>
            <a:r>
              <a:rPr lang="es-ES" b="1" dirty="0">
                <a:solidFill>
                  <a:srgbClr val="FF0000"/>
                </a:solidFill>
              </a:rPr>
              <a:t>la corriente eléctrica</a:t>
            </a:r>
            <a:r>
              <a:rPr lang="es-ES" dirty="0"/>
              <a:t>  (I) y su unidad de medida es el ampere (A).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3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479074" y="1556792"/>
            <a:ext cx="8384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Existen dos tipos de corriente eléctrica: </a:t>
            </a:r>
            <a:r>
              <a:rPr lang="es-ES" b="1" dirty="0"/>
              <a:t>corriente directa</a:t>
            </a:r>
            <a:r>
              <a:rPr lang="es-ES" dirty="0"/>
              <a:t> (CD)  y </a:t>
            </a:r>
            <a:r>
              <a:rPr lang="es-ES" b="1" dirty="0"/>
              <a:t>corriente alterna</a:t>
            </a:r>
            <a:r>
              <a:rPr lang="es-ES" dirty="0"/>
              <a:t> (CA). </a:t>
            </a:r>
            <a:endParaRPr lang="es-MX" dirty="0"/>
          </a:p>
          <a:p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52" y="2407338"/>
            <a:ext cx="833202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2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23528" y="1353643"/>
            <a:ext cx="86721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Para que la corriente circule es </a:t>
            </a:r>
            <a:r>
              <a:rPr lang="es-ES" dirty="0" smtClean="0"/>
              <a:t> necesario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Una </a:t>
            </a:r>
            <a:r>
              <a:rPr lang="es-ES" dirty="0"/>
              <a:t>fuente de voltaje </a:t>
            </a:r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Un </a:t>
            </a:r>
            <a:r>
              <a:rPr lang="es-ES" dirty="0"/>
              <a:t>cable o camino que permita a los electrones </a:t>
            </a:r>
            <a:r>
              <a:rPr lang="es-ES" dirty="0" smtClean="0"/>
              <a:t>fluir.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Una </a:t>
            </a:r>
            <a:r>
              <a:rPr lang="es-ES" dirty="0"/>
              <a:t>carga conectada al circuito que ofrezca resistencia al paso de la corriente </a:t>
            </a:r>
            <a:r>
              <a:rPr lang="es-ES" dirty="0" smtClean="0"/>
              <a:t>eléctrica. </a:t>
            </a:r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67" y="2866161"/>
            <a:ext cx="7876580" cy="233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66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88507" y="1238850"/>
            <a:ext cx="859895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ES" dirty="0"/>
              <a:t>En el caso del cable o camino que sigue la corriente se debe utilizar un material </a:t>
            </a:r>
            <a:endParaRPr lang="es-ES" dirty="0" smtClean="0"/>
          </a:p>
          <a:p>
            <a:pPr algn="just"/>
            <a:r>
              <a:rPr lang="es-ES" dirty="0" smtClean="0"/>
              <a:t>conductor </a:t>
            </a:r>
            <a:r>
              <a:rPr lang="es-ES" dirty="0"/>
              <a:t> </a:t>
            </a:r>
            <a:r>
              <a:rPr lang="es-ES" dirty="0" smtClean="0"/>
              <a:t>que </a:t>
            </a:r>
            <a:r>
              <a:rPr lang="es-ES" dirty="0"/>
              <a:t>son materiales que permiten que los atraviesen las cargas </a:t>
            </a:r>
            <a:r>
              <a:rPr lang="es-ES" dirty="0" smtClean="0"/>
              <a:t>eléctricas </a:t>
            </a:r>
          </a:p>
          <a:p>
            <a:pPr algn="just"/>
            <a:r>
              <a:rPr lang="es-ES" dirty="0" smtClean="0"/>
              <a:t>en </a:t>
            </a:r>
            <a:r>
              <a:rPr lang="es-ES" dirty="0"/>
              <a:t>movimiento. </a:t>
            </a:r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 </a:t>
            </a:r>
            <a:r>
              <a:rPr lang="es-ES" b="1" dirty="0" smtClean="0">
                <a:solidFill>
                  <a:srgbClr val="FF0000"/>
                </a:solidFill>
              </a:rPr>
              <a:t>La </a:t>
            </a:r>
            <a:r>
              <a:rPr lang="es-ES" b="1" dirty="0">
                <a:solidFill>
                  <a:srgbClr val="FF0000"/>
                </a:solidFill>
              </a:rPr>
              <a:t>resistencia </a:t>
            </a:r>
            <a:r>
              <a:rPr lang="es-ES" b="1" dirty="0" smtClean="0">
                <a:solidFill>
                  <a:srgbClr val="FF0000"/>
                </a:solidFill>
              </a:rPr>
              <a:t>eléctrica </a:t>
            </a:r>
            <a:r>
              <a:rPr lang="es-ES" dirty="0"/>
              <a:t>es el grado de </a:t>
            </a:r>
            <a:r>
              <a:rPr lang="es-ES" dirty="0" smtClean="0"/>
              <a:t>oposición </a:t>
            </a:r>
            <a:r>
              <a:rPr lang="es-ES" dirty="0"/>
              <a:t>de un material a la corriente </a:t>
            </a:r>
            <a:r>
              <a:rPr lang="es-ES" dirty="0" smtClean="0"/>
              <a:t>eléctrica.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Todos </a:t>
            </a:r>
            <a:r>
              <a:rPr lang="es-ES" dirty="0"/>
              <a:t>los conductores eléctricos ofrecen mayor o menor resistencia al paso de </a:t>
            </a:r>
            <a:endParaRPr lang="es-ES" dirty="0" smtClean="0"/>
          </a:p>
          <a:p>
            <a:pPr algn="just"/>
            <a:r>
              <a:rPr lang="es-ES" dirty="0" smtClean="0"/>
              <a:t>la </a:t>
            </a:r>
            <a:r>
              <a:rPr lang="es-ES" dirty="0"/>
              <a:t>corriente</a:t>
            </a:r>
            <a:r>
              <a:rPr lang="es-ES" dirty="0" smtClean="0"/>
              <a:t>.  </a:t>
            </a:r>
            <a:endParaRPr lang="es-MX" dirty="0"/>
          </a:p>
          <a:p>
            <a:endParaRPr lang="es-MX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2950088" cy="109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289" y="2149544"/>
            <a:ext cx="2911212" cy="97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719" y="3214256"/>
            <a:ext cx="3343800" cy="1222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2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" y="116632"/>
            <a:ext cx="89535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970"/>
            <a:ext cx="16954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11762" y="1313656"/>
            <a:ext cx="84642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FF0000"/>
                </a:solidFill>
              </a:rPr>
              <a:t>INVESTIGACIÓN</a:t>
            </a:r>
            <a:endParaRPr lang="es-MX" sz="3600" b="1" dirty="0">
              <a:solidFill>
                <a:srgbClr val="FF0000"/>
              </a:solidFill>
            </a:endParaRPr>
          </a:p>
        </p:txBody>
      </p:sp>
      <p:sp>
        <p:nvSpPr>
          <p:cNvPr id="6" name="5 Recortar rectángulo de esquina sencilla"/>
          <p:cNvSpPr/>
          <p:nvPr/>
        </p:nvSpPr>
        <p:spPr>
          <a:xfrm>
            <a:off x="1115616" y="2420888"/>
            <a:ext cx="7416824" cy="3312368"/>
          </a:xfrm>
          <a:prstGeom prst="snip1Rect">
            <a:avLst>
              <a:gd name="adj" fmla="val 25926"/>
            </a:avLst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1331640" y="3338408"/>
            <a:ext cx="66967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dirty="0" smtClean="0"/>
              <a:t>¿</a:t>
            </a:r>
            <a:r>
              <a:rPr lang="es-ES" dirty="0"/>
              <a:t>Cuál es el tipo de corriente más utilizada?</a:t>
            </a:r>
            <a:endParaRPr lang="es-MX" dirty="0"/>
          </a:p>
          <a:p>
            <a:pPr lvl="0"/>
            <a:r>
              <a:rPr lang="es-ES" dirty="0"/>
              <a:t>¿Cuál es la frecuencia de la corriente alterna en nuestros hogares?</a:t>
            </a:r>
            <a:endParaRPr lang="es-MX" dirty="0"/>
          </a:p>
          <a:p>
            <a:pPr lvl="0"/>
            <a:r>
              <a:rPr lang="es-ES" dirty="0"/>
              <a:t>¿Cómo producen corriente alterna las pilas?</a:t>
            </a:r>
            <a:endParaRPr lang="es-MX" dirty="0"/>
          </a:p>
          <a:p>
            <a:pPr lvl="0"/>
            <a:r>
              <a:rPr lang="es-ES_tradnl" dirty="0"/>
              <a:t>Investigue </a:t>
            </a:r>
            <a:r>
              <a:rPr lang="es-ES_tradnl" dirty="0" smtClean="0"/>
              <a:t> 4 </a:t>
            </a:r>
            <a:r>
              <a:rPr lang="es-ES_tradnl" dirty="0"/>
              <a:t>t</a:t>
            </a:r>
            <a:r>
              <a:rPr lang="es-ES_tradnl" dirty="0" smtClean="0"/>
              <a:t>ipos </a:t>
            </a:r>
            <a:r>
              <a:rPr lang="es-ES_tradnl" dirty="0"/>
              <a:t>de materiales: Conductores, semiconductores y aislantes.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41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615</Words>
  <Application>Microsoft Office PowerPoint</Application>
  <PresentationFormat>Presentación en pantalla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</dc:creator>
  <cp:lastModifiedBy>alex</cp:lastModifiedBy>
  <cp:revision>16</cp:revision>
  <dcterms:created xsi:type="dcterms:W3CDTF">2014-02-07T22:28:39Z</dcterms:created>
  <dcterms:modified xsi:type="dcterms:W3CDTF">2014-02-13T20:50:19Z</dcterms:modified>
</cp:coreProperties>
</file>